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0" r:id="rId4"/>
    <p:sldId id="258" r:id="rId5"/>
    <p:sldId id="259" r:id="rId6"/>
    <p:sldId id="269" r:id="rId7"/>
    <p:sldId id="268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70" r:id="rId16"/>
    <p:sldId id="271" r:id="rId17"/>
    <p:sldId id="272" r:id="rId18"/>
    <p:sldId id="273" r:id="rId19"/>
    <p:sldId id="284" r:id="rId20"/>
    <p:sldId id="274" r:id="rId21"/>
    <p:sldId id="275" r:id="rId22"/>
    <p:sldId id="276" r:id="rId23"/>
    <p:sldId id="283" r:id="rId24"/>
    <p:sldId id="278" r:id="rId25"/>
    <p:sldId id="279" r:id="rId26"/>
    <p:sldId id="282" r:id="rId27"/>
    <p:sldId id="280" r:id="rId28"/>
    <p:sldId id="281" r:id="rId29"/>
    <p:sldId id="285" r:id="rId30"/>
    <p:sldId id="286" r:id="rId31"/>
    <p:sldId id="277" r:id="rId32"/>
    <p:sldId id="287" r:id="rId33"/>
    <p:sldId id="288" r:id="rId34"/>
    <p:sldId id="291" r:id="rId35"/>
    <p:sldId id="292" r:id="rId36"/>
    <p:sldId id="289" r:id="rId37"/>
    <p:sldId id="29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A0000"/>
    <a:srgbClr val="CC0000"/>
    <a:srgbClr val="6C0000"/>
    <a:srgbClr val="005000"/>
    <a:srgbClr val="007A00"/>
    <a:srgbClr val="194B32"/>
    <a:srgbClr val="006600"/>
    <a:srgbClr val="753805"/>
    <a:srgbClr val="7A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68" autoAdjust="0"/>
    <p:restoredTop sz="94660"/>
  </p:normalViewPr>
  <p:slideViewPr>
    <p:cSldViewPr>
      <p:cViewPr varScale="1">
        <p:scale>
          <a:sx n="68" d="100"/>
          <a:sy n="68" d="100"/>
        </p:scale>
        <p:origin x="-14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9625" y="16354"/>
            <a:ext cx="7200800" cy="18002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Портфолио</a:t>
            </a:r>
            <a:endParaRPr lang="ru-RU" sz="6000" b="1" spc="50" dirty="0">
              <a:ln w="11430"/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9277" y="1628800"/>
            <a:ext cx="4608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Monotype Corsiva" panose="03010101010201010101" pitchFamily="66" charset="0"/>
              </a:rPr>
              <a:t>Воспитателя</a:t>
            </a:r>
          </a:p>
          <a:p>
            <a:pPr algn="ctr"/>
            <a:r>
              <a:rPr lang="ru-RU" sz="4000" b="1" dirty="0" smtClean="0">
                <a:latin typeface="Monotype Corsiva" panose="03010101010201010101" pitchFamily="66" charset="0"/>
              </a:rPr>
              <a:t> Магомедовой Патимат Висхановны</a:t>
            </a:r>
            <a:endParaRPr lang="ru-RU" sz="4000" i="1" dirty="0"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5301" y="3717032"/>
            <a:ext cx="41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Monotype Corsiva" panose="03010101010201010101" pitchFamily="66" charset="0"/>
              </a:rPr>
              <a:t>МБДОУ Детский сад «Дженнет»</a:t>
            </a:r>
          </a:p>
          <a:p>
            <a:r>
              <a:rPr lang="ru-RU" sz="2400" b="1" i="1" dirty="0" smtClean="0">
                <a:latin typeface="Monotype Corsiva" panose="03010101010201010101" pitchFamily="66" charset="0"/>
              </a:rPr>
              <a:t>Грозненский район с. Виноградное</a:t>
            </a:r>
            <a:endParaRPr lang="ru-RU" sz="2400" b="1" i="1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72600" y="764704"/>
            <a:ext cx="370384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052735"/>
            <a:ext cx="4209607" cy="460851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329185" y="669682"/>
            <a:ext cx="4255013" cy="537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8220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3959424" y="3345007"/>
            <a:ext cx="5184576" cy="351299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10885" y="116632"/>
            <a:ext cx="5400600" cy="350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4154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Monotype Corsiva" panose="03010101010201010101" pitchFamily="66" charset="0"/>
              </a:rPr>
              <a:t>Достижения и результаты педагогической деятельности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129483" y="2324843"/>
            <a:ext cx="5144150" cy="36933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916336" y="2138430"/>
            <a:ext cx="5143389" cy="406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211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780510" y="1364685"/>
            <a:ext cx="6078386" cy="43023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0441" y="476669"/>
            <a:ext cx="4603283" cy="607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1676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Достижение</a:t>
            </a:r>
            <a:r>
              <a:rPr lang="ru-RU" b="1" dirty="0" smtClean="0"/>
              <a:t> </a:t>
            </a:r>
            <a:r>
              <a:rPr lang="ru-RU" b="1" dirty="0" smtClean="0">
                <a:latin typeface="Monotype Corsiva" panose="03010101010201010101" pitchFamily="66" charset="0"/>
              </a:rPr>
              <a:t>воспитанников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184211"/>
            <a:ext cx="3845094" cy="525658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184211"/>
            <a:ext cx="431954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6924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996" y="825402"/>
            <a:ext cx="4014714" cy="53529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825402"/>
            <a:ext cx="3860354" cy="536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3262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620687"/>
            <a:ext cx="3816424" cy="57341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9721" y="620688"/>
            <a:ext cx="4886775" cy="573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6266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Участие в жизни детского сада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79" y="2354070"/>
            <a:ext cx="4463821" cy="44733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2354070"/>
            <a:ext cx="4320480" cy="44818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0553" y="1239522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Как человек творческий, люблю организовывать и участвовать в детских праздниках и развлечениях.</a:t>
            </a:r>
          </a:p>
        </p:txBody>
      </p:sp>
    </p:spTree>
    <p:extLst>
      <p:ext uri="{BB962C8B-B14F-4D97-AF65-F5344CB8AC3E}">
        <p14:creationId xmlns:p14="http://schemas.microsoft.com/office/powerpoint/2010/main" xmlns="" val="3393172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68760"/>
            <a:ext cx="5417285" cy="3715212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9092" y="692696"/>
            <a:ext cx="3694908" cy="5544616"/>
          </a:xfrm>
        </p:spPr>
      </p:pic>
    </p:spTree>
    <p:extLst>
      <p:ext uri="{BB962C8B-B14F-4D97-AF65-F5344CB8AC3E}">
        <p14:creationId xmlns:p14="http://schemas.microsoft.com/office/powerpoint/2010/main" xmlns="" val="1499159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514147"/>
            <a:ext cx="3610744" cy="60685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667" y="514147"/>
            <a:ext cx="4968552" cy="605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9618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Общие сведения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1215" y="1208474"/>
            <a:ext cx="4978896" cy="10081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Monotype Corsiva" panose="03010101010201010101" pitchFamily="66" charset="0"/>
              </a:rPr>
              <a:t>Магомедова Патимат Висхановна</a:t>
            </a:r>
            <a:endParaRPr lang="ru-RU" sz="3600" i="1" dirty="0"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2276873"/>
            <a:ext cx="26430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Дата рождения</a:t>
            </a:r>
            <a:r>
              <a:rPr lang="en-US" sz="1600" dirty="0" smtClean="0"/>
              <a:t>:</a:t>
            </a:r>
            <a:r>
              <a:rPr lang="ru-RU" sz="1600" dirty="0" smtClean="0"/>
              <a:t> 06.09.1992г.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2584649"/>
            <a:ext cx="38243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Профессиональное образование</a:t>
            </a:r>
            <a:r>
              <a:rPr lang="en-US" sz="1600" dirty="0" smtClean="0"/>
              <a:t>:</a:t>
            </a:r>
            <a:r>
              <a:rPr lang="ru-RU" sz="1600" dirty="0" smtClean="0"/>
              <a:t> педагог 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93799" y="2856109"/>
            <a:ext cx="47258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Диплом о среднем профессиональном </a:t>
            </a:r>
          </a:p>
          <a:p>
            <a:r>
              <a:rPr lang="ru-RU" sz="1600" dirty="0"/>
              <a:t>о</a:t>
            </a:r>
            <a:r>
              <a:rPr lang="ru-RU" sz="1600" dirty="0" smtClean="0"/>
              <a:t>бразовании</a:t>
            </a:r>
            <a:r>
              <a:rPr lang="en-US" sz="1600" dirty="0" smtClean="0"/>
              <a:t>:</a:t>
            </a:r>
            <a:r>
              <a:rPr lang="ru-RU" sz="1600" dirty="0" smtClean="0"/>
              <a:t> Грозненский педагогический колледж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3382265"/>
            <a:ext cx="29999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Дата выдачи</a:t>
            </a:r>
            <a:r>
              <a:rPr lang="en-US" sz="1600" dirty="0" smtClean="0"/>
              <a:t>:</a:t>
            </a:r>
            <a:r>
              <a:rPr lang="ru-RU" sz="1600" dirty="0" smtClean="0"/>
              <a:t> 30 июня 2017 года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07904" y="5589240"/>
            <a:ext cx="35322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Общий стаж работы – </a:t>
            </a:r>
            <a:r>
              <a:rPr lang="ru-RU" sz="1600" dirty="0"/>
              <a:t>8</a:t>
            </a:r>
            <a:r>
              <a:rPr lang="ru-RU" sz="1600" dirty="0" smtClean="0"/>
              <a:t> лет</a:t>
            </a:r>
          </a:p>
          <a:p>
            <a:r>
              <a:rPr lang="ru-RU" sz="1600" dirty="0" smtClean="0"/>
              <a:t>Педагогический стаж работы – 4 года 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707904" y="368456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/>
              <a:t>Курсы повышения квалификации</a:t>
            </a:r>
            <a:r>
              <a:rPr lang="en-US" sz="1600" dirty="0" smtClean="0"/>
              <a:t>:</a:t>
            </a:r>
            <a:r>
              <a:rPr lang="ru-RU" sz="1600" dirty="0" smtClean="0"/>
              <a:t> Автономная некоммерческая организация дополнительного профессионального образования «Академия подготовки главных специалистов»</a:t>
            </a:r>
          </a:p>
          <a:p>
            <a:pPr algn="ctr"/>
            <a:r>
              <a:rPr lang="ru-RU" sz="1600" dirty="0" smtClean="0"/>
              <a:t>Город</a:t>
            </a:r>
          </a:p>
          <a:p>
            <a:pPr algn="ctr"/>
            <a:r>
              <a:rPr lang="ru-RU" sz="1600" dirty="0" smtClean="0"/>
              <a:t>Краснодар</a:t>
            </a:r>
          </a:p>
          <a:p>
            <a:pPr algn="ctr"/>
            <a:r>
              <a:rPr lang="ru-RU" sz="1600" dirty="0" smtClean="0"/>
              <a:t>15.11.2019г.     </a:t>
            </a:r>
            <a:endParaRPr lang="ru-RU"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698" y="1211458"/>
            <a:ext cx="3140101" cy="44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337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Духовно-нравственное воспитание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61" y="1196752"/>
            <a:ext cx="4629108" cy="48965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556792"/>
            <a:ext cx="4176464" cy="5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6214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7893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Monotype Corsiva" panose="03010101010201010101" pitchFamily="66" charset="0"/>
              </a:rPr>
              <a:t>Развивающая предметно-пространственная среда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597913"/>
            <a:ext cx="3998710" cy="48333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7" y="1579691"/>
            <a:ext cx="4743842" cy="473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4157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30" y="404664"/>
            <a:ext cx="4355976" cy="536519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3150" y="1196752"/>
            <a:ext cx="4680520" cy="530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603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2392" cy="27404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Monotype Corsiva" panose="03010101010201010101" pitchFamily="66" charset="0"/>
              </a:rPr>
              <a:t> 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6021288"/>
            <a:ext cx="226368" cy="10487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4381" y="2115825"/>
            <a:ext cx="2386608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Социально-коммуникативное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1907704" y="440667"/>
            <a:ext cx="5688632" cy="14850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Monotype Corsiva" panose="03010101010201010101" pitchFamily="66" charset="0"/>
              </a:rPr>
              <a:t>Образовательный процесс осуществляю по следующим направлениям</a:t>
            </a:r>
            <a:r>
              <a:rPr lang="en-US" sz="2400" b="1" dirty="0">
                <a:latin typeface="Monotype Corsiva" panose="03010101010201010101" pitchFamily="66" charset="0"/>
              </a:rPr>
              <a:t>:</a:t>
            </a:r>
            <a:endParaRPr lang="ru-RU" sz="2400" b="1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1990876" y="1668218"/>
            <a:ext cx="288032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3357521" y="2347758"/>
            <a:ext cx="2448272" cy="10554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Речевое развитие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56176" y="2115825"/>
            <a:ext cx="2304256" cy="1055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Художественно-эстетическое развитие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24845" y="3753036"/>
            <a:ext cx="2556283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Познавательное развитие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64088" y="3753036"/>
            <a:ext cx="2592288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Физическое развитие</a:t>
            </a:r>
            <a:endParaRPr lang="ru-RU" dirty="0"/>
          </a:p>
        </p:txBody>
      </p:sp>
      <p:cxnSp>
        <p:nvCxnSpPr>
          <p:cNvPr id="17" name="Прямая со стрелкой 16"/>
          <p:cNvCxnSpPr>
            <a:endCxn id="12" idx="0"/>
          </p:cNvCxnSpPr>
          <p:nvPr/>
        </p:nvCxnSpPr>
        <p:spPr>
          <a:xfrm>
            <a:off x="4572000" y="1977486"/>
            <a:ext cx="9657" cy="370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092280" y="1668218"/>
            <a:ext cx="216024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937336" y="2025215"/>
            <a:ext cx="216023" cy="1650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006905" y="2014107"/>
            <a:ext cx="144016" cy="1650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95989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Наши будни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69477"/>
            <a:ext cx="4464496" cy="536984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7217" y="1150197"/>
            <a:ext cx="4646783" cy="538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9126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13757"/>
            <a:ext cx="4032448" cy="46805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9424" y="116632"/>
            <a:ext cx="518457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4943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24744"/>
            <a:ext cx="4196823" cy="55446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6823" y="0"/>
            <a:ext cx="4947177" cy="560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2611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77" y="329818"/>
            <a:ext cx="4675139" cy="60486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329817"/>
            <a:ext cx="432481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2461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94" y="1031442"/>
            <a:ext cx="4095797" cy="50405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791" y="548680"/>
            <a:ext cx="4896544" cy="600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0622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47275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Мастер - класс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83798"/>
            <a:ext cx="5473927" cy="47255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7997" y="1196752"/>
            <a:ext cx="4536003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912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Содержание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5967" y="1417638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dirty="0" smtClean="0">
                <a:latin typeface="+mj-lt"/>
              </a:rPr>
              <a:t>1. Моё профессиональное кредо.</a:t>
            </a:r>
            <a:endParaRPr lang="en-US" sz="1600" dirty="0">
              <a:latin typeface="+mj-lt"/>
            </a:endParaRPr>
          </a:p>
          <a:p>
            <a:pPr marL="0" indent="0">
              <a:buNone/>
            </a:pPr>
            <a:r>
              <a:rPr lang="en-US" sz="1600" dirty="0" smtClean="0">
                <a:latin typeface="+mj-lt"/>
              </a:rPr>
              <a:t>2. </a:t>
            </a:r>
            <a:r>
              <a:rPr lang="ru-RU" sz="1600" dirty="0" smtClean="0">
                <a:latin typeface="+mj-lt"/>
              </a:rPr>
              <a:t>ЭССЭ.</a:t>
            </a:r>
          </a:p>
          <a:p>
            <a:pPr marL="0" indent="0">
              <a:buNone/>
            </a:pPr>
            <a:r>
              <a:rPr lang="ru-RU" sz="1600" dirty="0" smtClean="0">
                <a:latin typeface="+mj-lt"/>
              </a:rPr>
              <a:t>3. Моя профессиональная карта.</a:t>
            </a:r>
          </a:p>
          <a:p>
            <a:pPr marL="0" indent="0">
              <a:buNone/>
            </a:pPr>
            <a:r>
              <a:rPr lang="ru-RU" sz="1600" dirty="0" smtClean="0">
                <a:latin typeface="+mj-lt"/>
              </a:rPr>
              <a:t>4. Достижения и результаты педагогической деятельности.</a:t>
            </a:r>
          </a:p>
          <a:p>
            <a:pPr marL="0" indent="0">
              <a:buNone/>
            </a:pPr>
            <a:r>
              <a:rPr lang="ru-RU" sz="1600" dirty="0" smtClean="0">
                <a:latin typeface="+mj-lt"/>
              </a:rPr>
              <a:t>5. Достижение воспитанников.</a:t>
            </a:r>
          </a:p>
          <a:p>
            <a:pPr marL="0" indent="0">
              <a:buNone/>
            </a:pPr>
            <a:r>
              <a:rPr lang="ru-RU" sz="1600" dirty="0" smtClean="0">
                <a:latin typeface="+mj-lt"/>
              </a:rPr>
              <a:t>6. Участие в жизни детского сада.</a:t>
            </a:r>
          </a:p>
          <a:p>
            <a:pPr marL="0" indent="0">
              <a:buNone/>
            </a:pPr>
            <a:r>
              <a:rPr lang="ru-RU" sz="1600" dirty="0" smtClean="0">
                <a:latin typeface="+mj-lt"/>
              </a:rPr>
              <a:t>7. Духовно-нравственное воспитание.</a:t>
            </a:r>
          </a:p>
          <a:p>
            <a:pPr marL="0" indent="0">
              <a:buNone/>
            </a:pPr>
            <a:r>
              <a:rPr lang="ru-RU" sz="1600" dirty="0" smtClean="0">
                <a:latin typeface="+mj-lt"/>
              </a:rPr>
              <a:t>8. Развивающая </a:t>
            </a:r>
            <a:r>
              <a:rPr lang="ru-RU" sz="1600" dirty="0">
                <a:latin typeface="+mj-lt"/>
              </a:rPr>
              <a:t>предметно-пространственная </a:t>
            </a:r>
            <a:r>
              <a:rPr lang="ru-RU" sz="1600" dirty="0" smtClean="0">
                <a:latin typeface="+mj-lt"/>
              </a:rPr>
              <a:t>среда</a:t>
            </a:r>
          </a:p>
          <a:p>
            <a:pPr marL="0" indent="0">
              <a:buNone/>
            </a:pPr>
            <a:r>
              <a:rPr lang="ru-RU" sz="1600" dirty="0" smtClean="0">
                <a:latin typeface="+mj-lt"/>
              </a:rPr>
              <a:t>9. Образовательный процесс</a:t>
            </a:r>
          </a:p>
          <a:p>
            <a:pPr marL="0" indent="0">
              <a:buNone/>
            </a:pPr>
            <a:r>
              <a:rPr lang="ru-RU" sz="1600" dirty="0" smtClean="0">
                <a:latin typeface="+mj-lt"/>
              </a:rPr>
              <a:t>10. Наши будни</a:t>
            </a:r>
          </a:p>
          <a:p>
            <a:pPr marL="0" indent="0">
              <a:buNone/>
            </a:pPr>
            <a:r>
              <a:rPr lang="ru-RU" sz="1600" dirty="0" smtClean="0">
                <a:latin typeface="+mj-lt"/>
              </a:rPr>
              <a:t>11. Мастер – класс</a:t>
            </a:r>
          </a:p>
          <a:p>
            <a:pPr marL="0" indent="0">
              <a:buNone/>
            </a:pPr>
            <a:r>
              <a:rPr lang="ru-RU" sz="1600" dirty="0" smtClean="0">
                <a:latin typeface="+mj-lt"/>
              </a:rPr>
              <a:t>12. Открытое занятие</a:t>
            </a:r>
          </a:p>
          <a:p>
            <a:pPr marL="0" indent="0">
              <a:buNone/>
            </a:pPr>
            <a:r>
              <a:rPr lang="ru-RU" sz="1600" dirty="0" smtClean="0">
                <a:latin typeface="+mj-lt"/>
              </a:rPr>
              <a:t>13.Конкурс </a:t>
            </a:r>
            <a:r>
              <a:rPr lang="ru-RU" sz="1600" dirty="0">
                <a:latin typeface="+mj-lt"/>
              </a:rPr>
              <a:t>поделок</a:t>
            </a:r>
            <a:r>
              <a:rPr lang="en-US" sz="1600" dirty="0">
                <a:latin typeface="+mj-lt"/>
              </a:rPr>
              <a:t>:</a:t>
            </a:r>
            <a:r>
              <a:rPr lang="ru-RU" sz="1600" dirty="0">
                <a:latin typeface="+mj-lt"/>
              </a:rPr>
              <a:t> «Мастерская Деда Мороза</a:t>
            </a:r>
            <a:r>
              <a:rPr lang="ru-RU" sz="1600" dirty="0" smtClean="0">
                <a:latin typeface="+mj-lt"/>
              </a:rPr>
              <a:t>»</a:t>
            </a:r>
          </a:p>
          <a:p>
            <a:pPr marL="0" indent="0">
              <a:buNone/>
            </a:pPr>
            <a:r>
              <a:rPr lang="ru-RU" sz="1600" dirty="0" smtClean="0">
                <a:latin typeface="+mj-lt"/>
              </a:rPr>
              <a:t>14. Конкурс </a:t>
            </a:r>
            <a:r>
              <a:rPr lang="ru-RU" sz="1600" dirty="0">
                <a:latin typeface="+mj-lt"/>
              </a:rPr>
              <a:t>поделок</a:t>
            </a:r>
            <a:r>
              <a:rPr lang="en-US" sz="1600" dirty="0">
                <a:latin typeface="+mj-lt"/>
              </a:rPr>
              <a:t>:</a:t>
            </a:r>
            <a:r>
              <a:rPr lang="ru-RU" sz="1600" dirty="0">
                <a:latin typeface="+mj-lt"/>
              </a:rPr>
              <a:t> «Дары осени</a:t>
            </a:r>
            <a:r>
              <a:rPr lang="ru-RU" sz="1600" dirty="0" smtClean="0">
                <a:latin typeface="+mj-lt"/>
              </a:rPr>
              <a:t>»</a:t>
            </a:r>
          </a:p>
          <a:p>
            <a:pPr marL="0" indent="0">
              <a:buNone/>
            </a:pPr>
            <a:r>
              <a:rPr lang="ru-RU" sz="1600" dirty="0" smtClean="0">
                <a:latin typeface="+mj-lt"/>
              </a:rPr>
              <a:t>15. Мои коллеги</a:t>
            </a:r>
          </a:p>
          <a:p>
            <a:pPr marL="0" indent="0">
              <a:buNone/>
            </a:pPr>
            <a:r>
              <a:rPr lang="ru-RU" sz="1600" dirty="0" smtClean="0">
                <a:latin typeface="+mj-lt"/>
              </a:rPr>
              <a:t>16. Мои работы по самообразованию.</a:t>
            </a:r>
          </a:p>
        </p:txBody>
      </p:sp>
    </p:spTree>
    <p:extLst>
      <p:ext uri="{BB962C8B-B14F-4D97-AF65-F5344CB8AC3E}">
        <p14:creationId xmlns:p14="http://schemas.microsoft.com/office/powerpoint/2010/main" xmlns="" val="1274945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Открытое занятие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389" y="1628800"/>
            <a:ext cx="8177222" cy="4603650"/>
          </a:xfrm>
        </p:spPr>
      </p:pic>
    </p:spTree>
    <p:extLst>
      <p:ext uri="{BB962C8B-B14F-4D97-AF65-F5344CB8AC3E}">
        <p14:creationId xmlns:p14="http://schemas.microsoft.com/office/powerpoint/2010/main" xmlns="" val="2605138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99018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Monotype Corsiva" panose="03010101010201010101" pitchFamily="66" charset="0"/>
              </a:rPr>
              <a:t>Конкурс поделок</a:t>
            </a:r>
            <a:r>
              <a:rPr lang="en-US" sz="4000" b="1" dirty="0" smtClean="0">
                <a:latin typeface="Monotype Corsiva" panose="03010101010201010101" pitchFamily="66" charset="0"/>
              </a:rPr>
              <a:t>:</a:t>
            </a:r>
            <a:r>
              <a:rPr lang="ru-RU" sz="4000" b="1" dirty="0" smtClean="0">
                <a:latin typeface="Monotype Corsiva" panose="03010101010201010101" pitchFamily="66" charset="0"/>
              </a:rPr>
              <a:t> «Мастерская Деда Мороза»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700808"/>
            <a:ext cx="4358594" cy="45259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1556792"/>
            <a:ext cx="4614337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7939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746" y="846138"/>
            <a:ext cx="4525963" cy="56698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74638"/>
            <a:ext cx="4489057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2797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Конкурс поделок</a:t>
            </a:r>
            <a:r>
              <a:rPr lang="en-US" b="1" dirty="0" smtClean="0">
                <a:latin typeface="Monotype Corsiva" panose="03010101010201010101" pitchFamily="66" charset="0"/>
              </a:rPr>
              <a:t>:</a:t>
            </a:r>
            <a:r>
              <a:rPr lang="ru-RU" b="1" dirty="0">
                <a:latin typeface="Monotype Corsiva" panose="03010101010201010101" pitchFamily="66" charset="0"/>
              </a:rPr>
              <a:t> </a:t>
            </a:r>
            <a:r>
              <a:rPr lang="ru-RU" b="1" dirty="0" smtClean="0">
                <a:latin typeface="Monotype Corsiva" panose="03010101010201010101" pitchFamily="66" charset="0"/>
              </a:rPr>
              <a:t>«Дары осени»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7644" y="1268760"/>
            <a:ext cx="6408712" cy="5071294"/>
          </a:xfrm>
        </p:spPr>
      </p:pic>
    </p:spTree>
    <p:extLst>
      <p:ext uri="{BB962C8B-B14F-4D97-AF65-F5344CB8AC3E}">
        <p14:creationId xmlns:p14="http://schemas.microsoft.com/office/powerpoint/2010/main" xmlns="" val="143979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Мои работы по самообразованию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841172" y="391076"/>
            <a:ext cx="3454163" cy="49214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673687" y="2401553"/>
            <a:ext cx="3345705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65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912166" y="-584505"/>
            <a:ext cx="3308977" cy="502726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261684" y="1579285"/>
            <a:ext cx="5184576" cy="36656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019170" y="2616342"/>
            <a:ext cx="3034701" cy="496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12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18864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Мои коллеги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783" y="1124744"/>
            <a:ext cx="7732433" cy="5292588"/>
          </a:xfrm>
        </p:spPr>
      </p:pic>
    </p:spTree>
    <p:extLst>
      <p:ext uri="{BB962C8B-B14F-4D97-AF65-F5344CB8AC3E}">
        <p14:creationId xmlns:p14="http://schemas.microsoft.com/office/powerpoint/2010/main" xmlns="" val="42002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060848"/>
            <a:ext cx="8928992" cy="2232248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atin typeface="Monotype Corsiva" panose="03010101010201010101" pitchFamily="66" charset="0"/>
              </a:rPr>
              <a:t>Благодарю вас за внимание</a:t>
            </a:r>
            <a:endParaRPr lang="ru-RU" sz="54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1305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Моё профессиональное кредо</a:t>
            </a:r>
            <a:r>
              <a:rPr lang="en-US" b="1" dirty="0" smtClean="0">
                <a:latin typeface="Monotype Corsiva" panose="03010101010201010101" pitchFamily="66" charset="0"/>
              </a:rPr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i="1" u="sng" dirty="0" smtClean="0"/>
              <a:t>«Настоящий воспитатель тот, кто способен спуститься с высоты своих знаний до незнания воспитанников и вместе с ними совершить восхождение!»</a:t>
            </a:r>
          </a:p>
          <a:p>
            <a:pPr marL="0" indent="0" algn="ctr">
              <a:buNone/>
            </a:pPr>
            <a:endParaRPr lang="ru-RU" sz="2800" b="1" i="1" u="sng" dirty="0" smtClean="0"/>
          </a:p>
          <a:p>
            <a:pPr marL="0" indent="0" algn="ctr">
              <a:buNone/>
            </a:pPr>
            <a:r>
              <a:rPr lang="ru-RU" sz="2800" b="1" i="1" u="sng" dirty="0" smtClean="0"/>
              <a:t>Мой жизненный девиз</a:t>
            </a:r>
            <a:r>
              <a:rPr lang="en-US" sz="2800" b="1" i="1" u="sng" dirty="0" smtClean="0"/>
              <a:t>:</a:t>
            </a:r>
            <a:endParaRPr lang="ru-RU" sz="2800" b="1" i="1" u="sng" dirty="0" smtClean="0"/>
          </a:p>
          <a:p>
            <a:pPr marL="0" indent="0" algn="ctr">
              <a:buNone/>
            </a:pPr>
            <a:r>
              <a:rPr lang="ru-RU" sz="2800" i="1" dirty="0" smtClean="0"/>
              <a:t>«Нам даны душа и тело, мир и контуры судьбы.</a:t>
            </a:r>
          </a:p>
          <a:p>
            <a:pPr marL="0" indent="0" algn="ctr">
              <a:buNone/>
            </a:pPr>
            <a:r>
              <a:rPr lang="ru-RU" sz="2800" i="1" dirty="0" smtClean="0"/>
              <a:t>Всё дано…но чёрно-белым, а раскрашиваем мы.»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xmlns="" val="3606988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593" y="260648"/>
            <a:ext cx="8075240" cy="70609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Monotype Corsiva" panose="03010101010201010101" pitchFamily="66" charset="0"/>
              </a:rPr>
              <a:t>ЭССЕ</a:t>
            </a:r>
            <a:endParaRPr lang="ru-RU" b="1" i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413" y="836712"/>
            <a:ext cx="8229600" cy="45259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5600" dirty="0"/>
              <a:t>На свете есть много различных профессий,</a:t>
            </a:r>
          </a:p>
          <a:p>
            <a:pPr marL="0" indent="0">
              <a:buNone/>
            </a:pPr>
            <a:r>
              <a:rPr lang="ru-RU" sz="5600" dirty="0"/>
              <a:t>И в каждой есть прелесть своя.</a:t>
            </a:r>
          </a:p>
          <a:p>
            <a:pPr marL="0" indent="0">
              <a:buNone/>
            </a:pPr>
            <a:r>
              <a:rPr lang="ru-RU" sz="5600" dirty="0"/>
              <a:t>Но нет благородней, нужней и чудесней,</a:t>
            </a:r>
          </a:p>
          <a:p>
            <a:pPr marL="0" indent="0">
              <a:buNone/>
            </a:pPr>
            <a:r>
              <a:rPr lang="ru-RU" sz="5600" dirty="0"/>
              <a:t>Чем та, кем работаю я.</a:t>
            </a:r>
          </a:p>
          <a:p>
            <a:pPr marL="0" indent="0">
              <a:buNone/>
            </a:pPr>
            <a:r>
              <a:rPr lang="ru-RU" sz="5600" dirty="0"/>
              <a:t> </a:t>
            </a:r>
          </a:p>
          <a:p>
            <a:pPr marL="0" indent="0">
              <a:buNone/>
            </a:pPr>
            <a:r>
              <a:rPr lang="ru-RU" sz="5600" dirty="0"/>
              <a:t>Судьба распорядилась так, что я пришла работать в детский сад. Моя трудовая деятельность, началась в детском саду «Дженнет» куда я пришла помощником воспитателя после школы, которую я окончила в 2010 году. Затем поступила заочно…. Спустя </a:t>
            </a:r>
            <a:r>
              <a:rPr lang="ru-RU" sz="5600" dirty="0" smtClean="0"/>
              <a:t> </a:t>
            </a:r>
            <a:r>
              <a:rPr lang="ru-RU" sz="5600" dirty="0" smtClean="0"/>
              <a:t>четыре </a:t>
            </a:r>
            <a:r>
              <a:rPr lang="ru-RU" sz="5600" dirty="0" smtClean="0"/>
              <a:t>года </a:t>
            </a:r>
            <a:r>
              <a:rPr lang="ru-RU" sz="5600" dirty="0"/>
              <a:t>меня перевели на должность воспитателя. Мне казалось, что я маленькая девочка, которая все еще играет в куклы, но одновременно на меня обрушился поток информации, планирование, занятия, стало страшно, но на помощь пришли опытные педагоги, которые обучали меня премудростям общения с детьми. Там, на практике, я приобрела педагогические знания. Было страшно – я молодой педагог, это чужие дети и ответственность за них больше. Прошло время, и сейчас я могу сказать, что моя работа мне очень нравится, так как испытываешь удовлетворенность от своей деятельности, радость от общения с детьми, видишь, что твои старания не прошли даром. Каждый день я прихожу в детский сад, вижу улыбки своих ребят, которые бегут ко мне, обнимают меня, по их глазам я вижу, что они рады мне.</a:t>
            </a:r>
          </a:p>
          <a:p>
            <a:pPr marL="0" indent="0">
              <a:buNone/>
            </a:pPr>
            <a:r>
              <a:rPr lang="ru-RU" sz="5600" dirty="0"/>
              <a:t>Почему я выбрала эту профессию? Сама профессия выбрала меня! Что удерживает меня в ней? Этот вопрос я задаю себе постоянно. Ответ однозначен: Это любовь – моя любовь к детям и ответная любовь ко мне.</a:t>
            </a:r>
          </a:p>
          <a:p>
            <a:pPr marL="0" indent="0">
              <a:buNone/>
            </a:pPr>
            <a:r>
              <a:rPr lang="ru-RU" sz="5600" dirty="0"/>
              <a:t>Поначалу меня мучили вопросы: «Чем я смогу заинтересовать и удивить детей?», «Комфортно ли будет детям в общении со мной?», «Оценят ли меня, как воспитателя». А теперь, мне кажется, я нашла самое исчерпывающее определение своей профессии.</a:t>
            </a:r>
          </a:p>
          <a:p>
            <a:pPr marL="0" indent="0">
              <a:buNone/>
            </a:pPr>
            <a:r>
              <a:rPr lang="ru-RU" sz="5600" dirty="0"/>
              <a:t>Воспитатель – это педагог, психолог, доктор… Потому, что дети хотят, чтобы их всегда ждали в детском саду, любили и понимали, хотят чувствовать себя уверенными и защищенными.</a:t>
            </a:r>
          </a:p>
          <a:p>
            <a:pPr marL="0" indent="0">
              <a:buNone/>
            </a:pPr>
            <a:r>
              <a:rPr lang="ru-RU" sz="5600" dirty="0"/>
              <a:t>Воспитатель – это «</a:t>
            </a:r>
            <a:r>
              <a:rPr lang="ru-RU" sz="5600" dirty="0" err="1"/>
              <a:t>прыгатель</a:t>
            </a:r>
            <a:r>
              <a:rPr lang="ru-RU" sz="5600" dirty="0"/>
              <a:t>», «</a:t>
            </a:r>
            <a:r>
              <a:rPr lang="ru-RU" sz="5600" dirty="0" err="1"/>
              <a:t>бегатель</a:t>
            </a:r>
            <a:r>
              <a:rPr lang="ru-RU" sz="5600" dirty="0"/>
              <a:t>», «вечный двигатель»... Потому, что дети хотят и должны быть здоровыми.</a:t>
            </a:r>
          </a:p>
          <a:p>
            <a:pPr marL="0" indent="0">
              <a:buNone/>
            </a:pPr>
            <a:r>
              <a:rPr lang="ru-RU" sz="5600" dirty="0"/>
              <a:t>Воспитатель – это певец, музыкант, актер, фокусник... Потому что все дети любят сказки, волшебство и представления.</a:t>
            </a:r>
          </a:p>
          <a:p>
            <a:pPr marL="0" indent="0">
              <a:buNone/>
            </a:pPr>
            <a:r>
              <a:rPr lang="ru-RU" sz="5600" dirty="0" smtClean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64008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>
            <a:noAutofit/>
          </a:bodyPr>
          <a:lstStyle/>
          <a:p>
            <a:pPr marL="0" indent="0" algn="l"/>
            <a:r>
              <a:rPr lang="ru-RU" sz="1400" dirty="0" smtClean="0"/>
              <a:t>          Воспитатель </a:t>
            </a:r>
            <a:r>
              <a:rPr lang="ru-RU" sz="1400" dirty="0"/>
              <a:t>– это экскурсовод, исследователь, натуралист... Потому что дети с удовольствием гуляют, наблюдают, экспериментируют и рассуждают.</a:t>
            </a:r>
            <a:br>
              <a:rPr lang="ru-RU" sz="1400" dirty="0"/>
            </a:br>
            <a:r>
              <a:rPr lang="ru-RU" sz="1400" dirty="0"/>
              <a:t>Воспитатель – это, конструктор, художник, скульптор… Потому что дети всегда готовы творить, созидать.</a:t>
            </a:r>
            <a:br>
              <a:rPr lang="ru-RU" sz="1400" dirty="0"/>
            </a:br>
            <a:r>
              <a:rPr lang="ru-RU" sz="1400" dirty="0"/>
              <a:t>Воспитатель как гончар, в руках которого мягкая, податливая глина превращается в изящный сосуд. Задача воспитателя – заполнить этот сосуд добром, творчеством, знаниями и навыками. После мамы, воспитатель первый учитель, который встречается на жизненном пути ребёнка. Это та самая профессия, когда воспитатель в душе, всегда остаётся ребёнком, иначе дети просто не примут его в свой мир, не подпустят к своему сердцу. </a:t>
            </a:r>
            <a:br>
              <a:rPr lang="ru-RU" sz="1400" dirty="0"/>
            </a:br>
            <a:r>
              <a:rPr lang="ru-RU" sz="1400" dirty="0"/>
              <a:t>Я считаю, что самое главное – любить детей, отдавать им своё сердце, любить просто так, ни за что, просто за то, что они есть!</a:t>
            </a:r>
            <a:br>
              <a:rPr lang="ru-RU" sz="1400" dirty="0"/>
            </a:br>
            <a:r>
              <a:rPr lang="ru-RU" sz="1400" dirty="0"/>
              <a:t>Главная награда за мой труд – это чистые, как родник, детские глаза, полные любви и доверия, обращенные ко мне.</a:t>
            </a:r>
            <a:br>
              <a:rPr lang="ru-RU" sz="1400" dirty="0"/>
            </a:br>
            <a:r>
              <a:rPr lang="ru-RU" sz="1400" dirty="0"/>
              <a:t>Глядя в эти детские глаза, понимаешь, что ты нужна им, что именно ты, закладываешь ростки будущих характеров, поддерживаешь их своей любовью, отдаёшь тепло своего сердца.</a:t>
            </a:r>
            <a:br>
              <a:rPr lang="ru-RU" sz="1400" dirty="0"/>
            </a:br>
            <a:r>
              <a:rPr lang="ru-RU" sz="1400" dirty="0"/>
              <a:t>Я понимаю, что на меня возложена большая ответственность: заложить фундамент личности каждого ребенка, помочь им познать окружающий мир, научить их жить в обществе. Быть воспитателем, значит иметь терпение, сострадание, желание видеть детей, которые уже стали «своими детьми».</a:t>
            </a:r>
            <a:br>
              <a:rPr lang="ru-RU" sz="1400" dirty="0"/>
            </a:br>
            <a:r>
              <a:rPr lang="ru-RU" sz="1400" dirty="0"/>
              <a:t>Педагог непрерывно влияет на всех учащихся сразу и на каждого из них в отдельности: словом, жестом, действием, молчанием. Воспитывает каждая мелочь, каждое движение души педагога. Очень точно подметил эту особенность А.С. Макаренко: «Не думайте, - говорит он, - что вы воспитываете ребенка только тогда, когда с ним разговариваете, или поучаете его, или приказываете ему. Вы воспитываете его в каждый момент вашей жизни. Как вы одеваетесь, как вы разговариваете с другими людьми и о других людях, как вы радуетесь или печалитесь, как вы общаетесь с друзьями и с врагами, как вы смеетесь, читаете газету - все это имеет для ребенка большое значение».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268760" y="2924944"/>
            <a:ext cx="370384" cy="45719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93210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>             Не </a:t>
            </a:r>
            <a:r>
              <a:rPr lang="ru-RU" sz="1400" dirty="0"/>
              <a:t>мешать ребенку, не вредить - вот главный девиз педагога.</a:t>
            </a:r>
            <a:br>
              <a:rPr lang="ru-RU" sz="1400" dirty="0"/>
            </a:br>
            <a:r>
              <a:rPr lang="ru-RU" sz="1400" dirty="0" smtClean="0"/>
              <a:t>             Цель </a:t>
            </a:r>
            <a:r>
              <a:rPr lang="ru-RU" sz="1400" dirty="0"/>
              <a:t>моей педагогической деятельности: видеть в каждом ребёнке личность, развивать то ценное, что заложено природой.</a:t>
            </a:r>
            <a:br>
              <a:rPr lang="ru-RU" sz="1400" dirty="0"/>
            </a:br>
            <a:r>
              <a:rPr lang="ru-RU" sz="1400" dirty="0"/>
              <a:t>Мои педагогические принципы:</a:t>
            </a:r>
            <a:br>
              <a:rPr lang="ru-RU" sz="1400" dirty="0"/>
            </a:br>
            <a:r>
              <a:rPr lang="ru-RU" sz="1400" dirty="0"/>
              <a:t>1. Любовь к детям.</a:t>
            </a:r>
            <a:br>
              <a:rPr lang="ru-RU" sz="1400" dirty="0"/>
            </a:br>
            <a:r>
              <a:rPr lang="ru-RU" sz="1400" dirty="0"/>
              <a:t>2. Содружество и сотворчество.</a:t>
            </a:r>
            <a:br>
              <a:rPr lang="ru-RU" sz="1400" dirty="0"/>
            </a:br>
            <a:r>
              <a:rPr lang="ru-RU" sz="1400" dirty="0"/>
              <a:t>Работая педагогом, понимаешь, что все дети индивидуальны, и ты, как педагог, должен найти ключик к каждому ребенку. И не только к нему, но и к его родителям. Очень приятно, когда родители откликаются на просьбы воспитателя, прислушиваются к его рекомендациям, понимают значимость совместного воспитания детей. Ведь только совместными усилиями можно воспитать личность. Я учу детей </a:t>
            </a:r>
            <a:r>
              <a:rPr lang="ru-RU" sz="1400" dirty="0" smtClean="0"/>
              <a:t>доброте, заботе </a:t>
            </a:r>
            <a:r>
              <a:rPr lang="ru-RU" sz="1400" dirty="0"/>
              <a:t>о ближних. Воспитатель – это вторая мама</a:t>
            </a:r>
            <a:r>
              <a:rPr lang="ru-RU" sz="1400" dirty="0" smtClean="0"/>
              <a:t>.</a:t>
            </a:r>
            <a:br>
              <a:rPr lang="ru-RU" sz="1400" dirty="0" smtClean="0"/>
            </a:br>
            <a:r>
              <a:rPr lang="ru-RU" sz="1400" dirty="0"/>
              <a:t>Профессией педагога сложно овладеть целиком, поскольку на протяжении всей жизни приходится многому учиться, и этот процесс не прекращается никогда. Учимся, приобретая накопленные другими поколениями знания, учимся жить среди людей, учимся быть добрыми и сострадательными. Учить других педагог начинает с себя. И здесь я не могу не согласиться с высказыванием К.Д. Ушинского: «Учитель живёт до тех пор, пока он учится. Как только он перестает учиться – в нём умирает учитель».</a:t>
            </a:r>
            <a:br>
              <a:rPr lang="ru-RU" sz="1400" dirty="0"/>
            </a:br>
            <a:r>
              <a:rPr lang="ru-RU" sz="1400" dirty="0"/>
              <a:t>Сегодняшнее время – время инновационных технологий, но никакая технология не заменит тепла души, которое появляется в процессе взаимопонимания. Я стараюсь отдать своим детям частичку души и тепла, которая им так необходима. И пусть моя любовь согреет их в трудную минуту, пусть знания, данные мною, помогут обрести место в жизни, пусть человеческие качества, привитые мною, помогут выстоять и победить.</a:t>
            </a:r>
            <a:r>
              <a:rPr lang="ru-RU" sz="1400" dirty="0" smtClean="0"/>
              <a:t> 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Почему я выбрала профессию воспитатель? Ответ очень прост. Я люблю детей! Каждый выбирает дорогу жизни по – своему… Главный вопрос, а правильно ли я сделала свой выбор? Да, я могу с уверенностью сказать:</a:t>
            </a:r>
            <a:br>
              <a:rPr lang="ru-RU" sz="1400" dirty="0"/>
            </a:br>
            <a:r>
              <a:rPr lang="ru-RU" sz="1400" dirty="0"/>
              <a:t>- Я воспитатель! Я горжусь этим!</a:t>
            </a:r>
            <a:br>
              <a:rPr lang="ru-RU" sz="1400" dirty="0"/>
            </a:br>
            <a:r>
              <a:rPr lang="ru-RU" sz="1400" dirty="0"/>
              <a:t>«Есть много на свете профессий,</a:t>
            </a:r>
            <a:br>
              <a:rPr lang="ru-RU" sz="1400" dirty="0"/>
            </a:br>
            <a:r>
              <a:rPr lang="ru-RU" sz="1400" dirty="0" smtClean="0"/>
              <a:t>        Но </a:t>
            </a:r>
            <a:r>
              <a:rPr lang="ru-RU" sz="1400" dirty="0"/>
              <a:t>эту, ни с чем не сравнить!»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196752" y="6021288"/>
            <a:ext cx="298376" cy="17688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2641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38742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800" dirty="0"/>
              <a:t>У меня прекрасная миссия – дарить свою любовь детям. И я с удовольствием воплощаю её в жизнь, одновременно обучая своих детей этому чувству: любовь к родителям, улице, своей Родине. Как говорил Л. Н. Толстой: «Любить – значит жить жизнью того, кого любишь». В этих словах и заключается смысл того, зачем ты ежедневно ходишь в детский сад к детям.</a:t>
            </a:r>
            <a:br>
              <a:rPr lang="ru-RU" sz="1800" dirty="0"/>
            </a:br>
            <a:r>
              <a:rPr lang="ru-RU" sz="1800" dirty="0"/>
              <a:t>Я – счастливый человек! Я люблю детей! Я думаю о детях, забочусь о них – это самое прекрасное чувство.</a:t>
            </a:r>
            <a:br>
              <a:rPr lang="ru-RU" sz="1800" dirty="0"/>
            </a:br>
            <a:r>
              <a:rPr lang="ru-RU" sz="1800" dirty="0"/>
              <a:t>«Уча других, учусь сама». Верю в талант и творческие силы каждого ребёнка!</a:t>
            </a:r>
            <a:br>
              <a:rPr lang="ru-RU" sz="1800" dirty="0"/>
            </a:br>
            <a:r>
              <a:rPr lang="ru-RU" sz="1800" dirty="0"/>
              <a:t>Я – воспитатель! Я горжусь своей профессией, что детство проживаю многократно…</a:t>
            </a:r>
            <a:br>
              <a:rPr lang="ru-RU" sz="1800" dirty="0"/>
            </a:br>
            <a:r>
              <a:rPr lang="ru-RU" sz="1800" dirty="0"/>
              <a:t>Работа педагога – это постоянное саморазвитие, самообразование, непрерывное образование. Посещение различных семинаров, курсов, мастер-классов – ещё одна составляющая моей профессии. И если ты не стремишься к самосовершенствованию, успешным в профессии ты вряд ли станешь. Дарите свет своего душевного тепла детям, ведь именно они смогут сделать наш мир прекраснее и светлее! Дети – это наше будущее, и от нас зависит, каким оно будет! Может быть, в этом и заключается призвание «Быть педагогом!» Хочется верить, что все задуманное мной получится.</a:t>
            </a:r>
            <a:br>
              <a:rPr lang="ru-RU" sz="1800" dirty="0"/>
            </a:br>
            <a:r>
              <a:rPr lang="ru-RU" sz="1800" dirty="0"/>
              <a:t>Я – воспитатель! Я горжусь своей профессией!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692696" y="6525344"/>
            <a:ext cx="504056" cy="205483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76722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Моя профессиональная карта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417639"/>
            <a:ext cx="3212985" cy="4656728"/>
          </a:xfrm>
        </p:spPr>
      </p:pic>
      <p:pic>
        <p:nvPicPr>
          <p:cNvPr id="1026" name="Picture 2" descr="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78204" y="826452"/>
            <a:ext cx="3931414" cy="582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040808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989</TotalTime>
  <Words>376</Words>
  <Application>Microsoft Office PowerPoint</Application>
  <PresentationFormat>Экран (4:3)</PresentationFormat>
  <Paragraphs>98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Портфолио</vt:lpstr>
      <vt:lpstr>Общие сведения</vt:lpstr>
      <vt:lpstr>Содержание</vt:lpstr>
      <vt:lpstr>Моё профессиональное кредо:</vt:lpstr>
      <vt:lpstr>ЭССЕ</vt:lpstr>
      <vt:lpstr>          Воспитатель – это экскурсовод, исследователь, натуралист... Потому что дети с удовольствием гуляют, наблюдают, экспериментируют и рассуждают. Воспитатель – это, конструктор, художник, скульптор… Потому что дети всегда готовы творить, созидать. Воспитатель как гончар, в руках которого мягкая, податливая глина превращается в изящный сосуд. Задача воспитателя – заполнить этот сосуд добром, творчеством, знаниями и навыками. После мамы, воспитатель первый учитель, который встречается на жизненном пути ребёнка. Это та самая профессия, когда воспитатель в душе, всегда остаётся ребёнком, иначе дети просто не примут его в свой мир, не подпустят к своему сердцу.  Я считаю, что самое главное – любить детей, отдавать им своё сердце, любить просто так, ни за что, просто за то, что они есть! Главная награда за мой труд – это чистые, как родник, детские глаза, полные любви и доверия, обращенные ко мне. Глядя в эти детские глаза, понимаешь, что ты нужна им, что именно ты, закладываешь ростки будущих характеров, поддерживаешь их своей любовью, отдаёшь тепло своего сердца. Я понимаю, что на меня возложена большая ответственность: заложить фундамент личности каждого ребенка, помочь им познать окружающий мир, научить их жить в обществе. Быть воспитателем, значит иметь терпение, сострадание, желание видеть детей, которые уже стали «своими детьми». Педагог непрерывно влияет на всех учащихся сразу и на каждого из них в отдельности: словом, жестом, действием, молчанием. Воспитывает каждая мелочь, каждое движение души педагога. Очень точно подметил эту особенность А.С. Макаренко: «Не думайте, - говорит он, - что вы воспитываете ребенка только тогда, когда с ним разговариваете, или поучаете его, или приказываете ему. Вы воспитываете его в каждый момент вашей жизни. Как вы одеваетесь, как вы разговариваете с другими людьми и о других людях, как вы радуетесь или печалитесь, как вы общаетесь с друзьями и с врагами, как вы смеетесь, читаете газету - все это имеет для ребенка большое значение».</vt:lpstr>
      <vt:lpstr>                                    Не мешать ребенку, не вредить - вот главный девиз педагога.              Цель моей педагогической деятельности: видеть в каждом ребёнке личность, развивать то ценное, что заложено природой. Мои педагогические принципы: 1. Любовь к детям. 2. Содружество и сотворчество. Работая педагогом, понимаешь, что все дети индивидуальны, и ты, как педагог, должен найти ключик к каждому ребенку. И не только к нему, но и к его родителям. Очень приятно, когда родители откликаются на просьбы воспитателя, прислушиваются к его рекомендациям, понимают значимость совместного воспитания детей. Ведь только совместными усилиями можно воспитать личность. Я учу детей доброте, заботе о ближних. Воспитатель – это вторая мама. Профессией педагога сложно овладеть целиком, поскольку на протяжении всей жизни приходится многому учиться, и этот процесс не прекращается никогда. Учимся, приобретая накопленные другими поколениями знания, учимся жить среди людей, учимся быть добрыми и сострадательными. Учить других педагог начинает с себя. И здесь я не могу не согласиться с высказыванием К.Д. Ушинского: «Учитель живёт до тех пор, пока он учится. Как только он перестает учиться – в нём умирает учитель». Сегодняшнее время – время инновационных технологий, но никакая технология не заменит тепла души, которое появляется в процессе взаимопонимания. Я стараюсь отдать своим детям частичку души и тепла, которая им так необходима. И пусть моя любовь согреет их в трудную минуту, пусть знания, данные мною, помогут обрести место в жизни, пусть человеческие качества, привитые мною, помогут выстоять и победить.  Почему я выбрала профессию воспитатель? Ответ очень прост. Я люблю детей! Каждый выбирает дорогу жизни по – своему… Главный вопрос, а правильно ли я сделала свой выбор? Да, я могу с уверенностью сказать: - Я воспитатель! Я горжусь этим! «Есть много на свете профессий,         Но эту, ни с чем не сравнить!»</vt:lpstr>
      <vt:lpstr>                           У меня прекрасная миссия – дарить свою любовь детям. И я с удовольствием воплощаю её в жизнь, одновременно обучая своих детей этому чувству: любовь к родителям, улице, своей Родине. Как говорил Л. Н. Толстой: «Любить – значит жить жизнью того, кого любишь». В этих словах и заключается смысл того, зачем ты ежедневно ходишь в детский сад к детям. Я – счастливый человек! Я люблю детей! Я думаю о детях, забочусь о них – это самое прекрасное чувство. «Уча других, учусь сама». Верю в талант и творческие силы каждого ребёнка! Я – воспитатель! Я горжусь своей профессией, что детство проживаю многократно… Работа педагога – это постоянное саморазвитие, самообразование, непрерывное образование. Посещение различных семинаров, курсов, мастер-классов – ещё одна составляющая моей профессии. И если ты не стремишься к самосовершенствованию, успешным в профессии ты вряд ли станешь. Дарите свет своего душевного тепла детям, ведь именно они смогут сделать наш мир прекраснее и светлее! Дети – это наше будущее, и от нас зависит, каким оно будет! Может быть, в этом и заключается призвание «Быть педагогом!» Хочется верить, что все задуманное мной получится. Я – воспитатель! Я горжусь своей профессией! </vt:lpstr>
      <vt:lpstr>Моя профессиональная карта</vt:lpstr>
      <vt:lpstr>.</vt:lpstr>
      <vt:lpstr>.</vt:lpstr>
      <vt:lpstr>Достижения и результаты педагогической деятельности</vt:lpstr>
      <vt:lpstr>.</vt:lpstr>
      <vt:lpstr>Достижение воспитанников</vt:lpstr>
      <vt:lpstr>  . </vt:lpstr>
      <vt:lpstr>.</vt:lpstr>
      <vt:lpstr>Участие в жизни детского сада</vt:lpstr>
      <vt:lpstr>.</vt:lpstr>
      <vt:lpstr> </vt:lpstr>
      <vt:lpstr>Духовно-нравственное воспитание</vt:lpstr>
      <vt:lpstr>Развивающая предметно-пространственная среда</vt:lpstr>
      <vt:lpstr>.</vt:lpstr>
      <vt:lpstr> </vt:lpstr>
      <vt:lpstr>Наши будни</vt:lpstr>
      <vt:lpstr>.</vt:lpstr>
      <vt:lpstr>.</vt:lpstr>
      <vt:lpstr>.</vt:lpstr>
      <vt:lpstr>.</vt:lpstr>
      <vt:lpstr>Мастер - класс</vt:lpstr>
      <vt:lpstr>Открытое занятие</vt:lpstr>
      <vt:lpstr>Конкурс поделок: «Мастерская Деда Мороза»</vt:lpstr>
      <vt:lpstr> </vt:lpstr>
      <vt:lpstr>Конкурс поделок: «Дары осени»</vt:lpstr>
      <vt:lpstr>Мои работы по самообразованию</vt:lpstr>
      <vt:lpstr> </vt:lpstr>
      <vt:lpstr>Мои коллеги</vt:lpstr>
      <vt:lpstr>Благодарю вас за внимание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Пользователь Windows</cp:lastModifiedBy>
  <cp:revision>46</cp:revision>
  <dcterms:created xsi:type="dcterms:W3CDTF">2014-08-08T16:01:14Z</dcterms:created>
  <dcterms:modified xsi:type="dcterms:W3CDTF">2020-02-07T10:45:44Z</dcterms:modified>
</cp:coreProperties>
</file>