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61" r:id="rId3"/>
    <p:sldId id="286" r:id="rId4"/>
    <p:sldId id="287" r:id="rId5"/>
    <p:sldId id="288" r:id="rId6"/>
    <p:sldId id="294" r:id="rId7"/>
    <p:sldId id="285" r:id="rId8"/>
    <p:sldId id="282" r:id="rId9"/>
    <p:sldId id="283" r:id="rId10"/>
    <p:sldId id="260" r:id="rId11"/>
    <p:sldId id="262" r:id="rId12"/>
    <p:sldId id="280" r:id="rId13"/>
    <p:sldId id="281" r:id="rId14"/>
    <p:sldId id="263" r:id="rId15"/>
    <p:sldId id="264" r:id="rId16"/>
    <p:sldId id="265" r:id="rId17"/>
    <p:sldId id="266" r:id="rId18"/>
    <p:sldId id="291" r:id="rId19"/>
    <p:sldId id="292" r:id="rId20"/>
    <p:sldId id="267" r:id="rId21"/>
    <p:sldId id="268" r:id="rId22"/>
    <p:sldId id="293" r:id="rId23"/>
    <p:sldId id="269" r:id="rId24"/>
    <p:sldId id="270" r:id="rId25"/>
    <p:sldId id="271" r:id="rId26"/>
    <p:sldId id="273" r:id="rId27"/>
    <p:sldId id="274" r:id="rId28"/>
    <p:sldId id="275" r:id="rId29"/>
    <p:sldId id="276" r:id="rId30"/>
    <p:sldId id="279" r:id="rId31"/>
  </p:sldIdLst>
  <p:sldSz cx="9144000" cy="6858000" type="screen4x3"/>
  <p:notesSz cx="6858000" cy="9144000"/>
  <p:custDataLst>
    <p:tags r:id="rId3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7D0ABDD-BBF2-43DC-9402-B03D5D3024E7}">
          <p14:sldIdLst>
            <p14:sldId id="256"/>
            <p14:sldId id="261"/>
            <p14:sldId id="286"/>
            <p14:sldId id="287"/>
            <p14:sldId id="288"/>
            <p14:sldId id="294"/>
            <p14:sldId id="285"/>
            <p14:sldId id="282"/>
            <p14:sldId id="283"/>
            <p14:sldId id="260"/>
            <p14:sldId id="262"/>
            <p14:sldId id="280"/>
            <p14:sldId id="281"/>
            <p14:sldId id="263"/>
            <p14:sldId id="264"/>
            <p14:sldId id="265"/>
            <p14:sldId id="266"/>
            <p14:sldId id="291"/>
            <p14:sldId id="292"/>
            <p14:sldId id="267"/>
            <p14:sldId id="268"/>
            <p14:sldId id="293"/>
            <p14:sldId id="269"/>
            <p14:sldId id="270"/>
            <p14:sldId id="271"/>
          </p14:sldIdLst>
        </p14:section>
        <p14:section name="Раздел без заголовка" id="{18197113-D842-464B-863C-B5E26B696426}">
          <p14:sldIdLst>
            <p14:sldId id="273"/>
            <p14:sldId id="274"/>
            <p14:sldId id="275"/>
            <p14:sldId id="276"/>
            <p14:sldId id="2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B42230"/>
    <a:srgbClr val="C004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15620"/>
    <p:restoredTop sz="94893" autoAdjust="0"/>
  </p:normalViewPr>
  <p:slideViewPr>
    <p:cSldViewPr>
      <p:cViewPr varScale="1">
        <p:scale>
          <a:sx n="68" d="100"/>
          <a:sy n="68" d="100"/>
        </p:scale>
        <p:origin x="182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DCB0C7-C36A-48DE-9F61-DA34FAF8854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D8B792-052A-4871-A048-E09A3971F972}">
      <dgm:prSet phldrT="[Текст]" custT="1"/>
      <dgm:spPr/>
      <dgm:t>
        <a:bodyPr/>
        <a:lstStyle/>
        <a:p>
          <a:pPr algn="ctr"/>
          <a:r>
            <a: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Совершенствовать формы  взаимодействия с семьями воспитанников с целью обеспечения полноценного развития ребёнка.</a:t>
          </a:r>
        </a:p>
      </dgm:t>
    </dgm:pt>
    <dgm:pt modelId="{C6A2F2A6-AB0B-404F-A44D-231DE23E3FBB}" type="parTrans" cxnId="{7C325D84-FCC1-4B98-8D96-8CF31225DCA8}">
      <dgm:prSet/>
      <dgm:spPr/>
      <dgm:t>
        <a:bodyPr/>
        <a:lstStyle/>
        <a:p>
          <a:endParaRPr lang="ru-RU"/>
        </a:p>
      </dgm:t>
    </dgm:pt>
    <dgm:pt modelId="{2F23484D-340F-415A-AC5C-6AD464FC9874}" type="sibTrans" cxnId="{7C325D84-FCC1-4B98-8D96-8CF31225DCA8}">
      <dgm:prSet/>
      <dgm:spPr/>
      <dgm:t>
        <a:bodyPr/>
        <a:lstStyle/>
        <a:p>
          <a:endParaRPr lang="ru-RU"/>
        </a:p>
      </dgm:t>
    </dgm:pt>
    <dgm:pt modelId="{9DAD3908-1660-4240-89F5-1D6C5BCC119A}">
      <dgm:prSet phldrT="[Текст]" custT="1"/>
      <dgm:spPr/>
      <dgm:t>
        <a:bodyPr/>
        <a:lstStyle/>
        <a:p>
          <a:pPr algn="ctr"/>
          <a:r>
            <a: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Оптимизировать деятельность в направлении повышения профессионального мастерства.</a:t>
          </a:r>
          <a:endParaRPr lang="ru-RU" sz="700" b="1" dirty="0">
            <a:solidFill>
              <a:srgbClr val="002060"/>
            </a:solidFill>
          </a:endParaRPr>
        </a:p>
      </dgm:t>
    </dgm:pt>
    <dgm:pt modelId="{52E47F7A-CB8F-49EB-A230-E1F7194C9800}" type="parTrans" cxnId="{6689D2F0-C38E-4266-B135-7155C6BA7DC9}">
      <dgm:prSet/>
      <dgm:spPr/>
      <dgm:t>
        <a:bodyPr/>
        <a:lstStyle/>
        <a:p>
          <a:endParaRPr lang="ru-RU"/>
        </a:p>
      </dgm:t>
    </dgm:pt>
    <dgm:pt modelId="{FA182865-C65B-4D13-A687-08A6FC8B4860}" type="sibTrans" cxnId="{6689D2F0-C38E-4266-B135-7155C6BA7DC9}">
      <dgm:prSet/>
      <dgm:spPr/>
      <dgm:t>
        <a:bodyPr/>
        <a:lstStyle/>
        <a:p>
          <a:endParaRPr lang="ru-RU"/>
        </a:p>
      </dgm:t>
    </dgm:pt>
    <dgm:pt modelId="{909F90AD-489A-490F-BF5E-AEE39D65417C}">
      <dgm:prSet phldrT="[Текст]" custT="1"/>
      <dgm:spPr/>
      <dgm:t>
        <a:bodyPr/>
        <a:lstStyle/>
        <a:p>
          <a:pPr algn="ctr"/>
          <a:r>
            <a: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Повысить уровень социально- нравственного развития дошкольников в различных видах  детской деятельности.</a:t>
          </a:r>
        </a:p>
      </dgm:t>
    </dgm:pt>
    <dgm:pt modelId="{7C2B4A2C-E93E-4778-9D01-3F74AAC9AC92}" type="parTrans" cxnId="{CD7D5DC6-80A7-4C14-A130-DAB990FC66BC}">
      <dgm:prSet/>
      <dgm:spPr/>
      <dgm:t>
        <a:bodyPr/>
        <a:lstStyle/>
        <a:p>
          <a:endParaRPr lang="ru-RU"/>
        </a:p>
      </dgm:t>
    </dgm:pt>
    <dgm:pt modelId="{B08CD84C-086E-4329-BE4C-8438D55788FC}" type="sibTrans" cxnId="{CD7D5DC6-80A7-4C14-A130-DAB990FC66BC}">
      <dgm:prSet/>
      <dgm:spPr/>
      <dgm:t>
        <a:bodyPr/>
        <a:lstStyle/>
        <a:p>
          <a:endParaRPr lang="ru-RU"/>
        </a:p>
      </dgm:t>
    </dgm:pt>
    <dgm:pt modelId="{FA27890B-CA1B-4E8F-8081-FF7A8B695E35}" type="pres">
      <dgm:prSet presAssocID="{C0DCB0C7-C36A-48DE-9F61-DA34FAF88544}" presName="linear" presStyleCnt="0">
        <dgm:presLayoutVars>
          <dgm:dir/>
          <dgm:animLvl val="lvl"/>
          <dgm:resizeHandles val="exact"/>
        </dgm:presLayoutVars>
      </dgm:prSet>
      <dgm:spPr/>
    </dgm:pt>
    <dgm:pt modelId="{11637B1F-7961-4C10-BCB6-0FF2E7C4F83B}" type="pres">
      <dgm:prSet presAssocID="{E6D8B792-052A-4871-A048-E09A3971F972}" presName="parentLin" presStyleCnt="0"/>
      <dgm:spPr/>
    </dgm:pt>
    <dgm:pt modelId="{DDBB3496-2319-4F8E-BC5D-59D4D74AEB56}" type="pres">
      <dgm:prSet presAssocID="{E6D8B792-052A-4871-A048-E09A3971F972}" presName="parentLeftMargin" presStyleLbl="node1" presStyleIdx="0" presStyleCnt="3"/>
      <dgm:spPr/>
    </dgm:pt>
    <dgm:pt modelId="{ADE9DC7C-5529-4DA1-BC75-BB5CDEF01152}" type="pres">
      <dgm:prSet presAssocID="{E6D8B792-052A-4871-A048-E09A3971F972}" presName="parentText" presStyleLbl="node1" presStyleIdx="0" presStyleCnt="3" custScaleX="139447" custScaleY="1109321" custLinFactY="-100000" custLinFactNeighborX="-49280" custLinFactNeighborY="-116397">
        <dgm:presLayoutVars>
          <dgm:chMax val="0"/>
          <dgm:bulletEnabled val="1"/>
        </dgm:presLayoutVars>
      </dgm:prSet>
      <dgm:spPr/>
    </dgm:pt>
    <dgm:pt modelId="{CFACFE9C-2584-402C-971C-D6C83D65862F}" type="pres">
      <dgm:prSet presAssocID="{E6D8B792-052A-4871-A048-E09A3971F972}" presName="negativeSpace" presStyleCnt="0"/>
      <dgm:spPr/>
    </dgm:pt>
    <dgm:pt modelId="{C694C9A3-AAF8-4609-B663-9FD8FA6D16AC}" type="pres">
      <dgm:prSet presAssocID="{E6D8B792-052A-4871-A048-E09A3971F972}" presName="childText" presStyleLbl="conFgAcc1" presStyleIdx="0" presStyleCnt="3" custScaleX="100000" custScaleY="86046" custLinFactY="-87113" custLinFactNeighborY="-100000">
        <dgm:presLayoutVars>
          <dgm:bulletEnabled val="1"/>
        </dgm:presLayoutVars>
      </dgm:prSet>
      <dgm:spPr/>
    </dgm:pt>
    <dgm:pt modelId="{F52B034E-5209-46D4-A19B-D2F38694399A}" type="pres">
      <dgm:prSet presAssocID="{2F23484D-340F-415A-AC5C-6AD464FC9874}" presName="spaceBetweenRectangles" presStyleCnt="0"/>
      <dgm:spPr/>
    </dgm:pt>
    <dgm:pt modelId="{F24C9FD7-13B0-4E50-801B-7336708D98EC}" type="pres">
      <dgm:prSet presAssocID="{9DAD3908-1660-4240-89F5-1D6C5BCC119A}" presName="parentLin" presStyleCnt="0"/>
      <dgm:spPr/>
    </dgm:pt>
    <dgm:pt modelId="{82484C5F-0E98-4A60-9AD4-C28B0C5998D6}" type="pres">
      <dgm:prSet presAssocID="{9DAD3908-1660-4240-89F5-1D6C5BCC119A}" presName="parentLeftMargin" presStyleLbl="node1" presStyleIdx="0" presStyleCnt="3"/>
      <dgm:spPr/>
    </dgm:pt>
    <dgm:pt modelId="{A58ADA09-BCB0-46E2-8A2B-3BCDA75E9ACB}" type="pres">
      <dgm:prSet presAssocID="{9DAD3908-1660-4240-89F5-1D6C5BCC119A}" presName="parentText" presStyleLbl="node1" presStyleIdx="1" presStyleCnt="3" custScaleX="150191" custScaleY="998371" custLinFactNeighborX="-72784" custLinFactNeighborY="-38046">
        <dgm:presLayoutVars>
          <dgm:chMax val="0"/>
          <dgm:bulletEnabled val="1"/>
        </dgm:presLayoutVars>
      </dgm:prSet>
      <dgm:spPr/>
    </dgm:pt>
    <dgm:pt modelId="{5C43AC1B-CBCD-4FCE-A426-DA02793EE576}" type="pres">
      <dgm:prSet presAssocID="{9DAD3908-1660-4240-89F5-1D6C5BCC119A}" presName="negativeSpace" presStyleCnt="0"/>
      <dgm:spPr/>
    </dgm:pt>
    <dgm:pt modelId="{A67E635D-0E89-4005-B131-2AE9E9E93999}" type="pres">
      <dgm:prSet presAssocID="{9DAD3908-1660-4240-89F5-1D6C5BCC119A}" presName="childText" presStyleLbl="conFgAcc1" presStyleIdx="1" presStyleCnt="3" custScaleX="100000" custScaleY="102378" custLinFactY="80337" custLinFactNeighborY="100000">
        <dgm:presLayoutVars>
          <dgm:bulletEnabled val="1"/>
        </dgm:presLayoutVars>
      </dgm:prSet>
      <dgm:spPr/>
    </dgm:pt>
    <dgm:pt modelId="{EEA1C97C-7A75-4AE0-BAF6-FE5DE48ABE70}" type="pres">
      <dgm:prSet presAssocID="{FA182865-C65B-4D13-A687-08A6FC8B4860}" presName="spaceBetweenRectangles" presStyleCnt="0"/>
      <dgm:spPr/>
    </dgm:pt>
    <dgm:pt modelId="{F8761093-CE73-4CA1-9218-A691F1546D92}" type="pres">
      <dgm:prSet presAssocID="{909F90AD-489A-490F-BF5E-AEE39D65417C}" presName="parentLin" presStyleCnt="0"/>
      <dgm:spPr/>
    </dgm:pt>
    <dgm:pt modelId="{8F0F025E-2BAE-4AC5-B83D-B47CE582960C}" type="pres">
      <dgm:prSet presAssocID="{909F90AD-489A-490F-BF5E-AEE39D65417C}" presName="parentLeftMargin" presStyleLbl="node1" presStyleIdx="1" presStyleCnt="3"/>
      <dgm:spPr/>
    </dgm:pt>
    <dgm:pt modelId="{8C10565D-5242-4D0B-8497-376C72D73C63}" type="pres">
      <dgm:prSet presAssocID="{909F90AD-489A-490F-BF5E-AEE39D65417C}" presName="parentText" presStyleLbl="node1" presStyleIdx="2" presStyleCnt="3" custScaleX="139002" custScaleY="1107628" custLinFactY="27542" custLinFactNeighborX="-74716" custLinFactNeighborY="100000">
        <dgm:presLayoutVars>
          <dgm:chMax val="0"/>
          <dgm:bulletEnabled val="1"/>
        </dgm:presLayoutVars>
      </dgm:prSet>
      <dgm:spPr/>
    </dgm:pt>
    <dgm:pt modelId="{EAE4ECD0-F20D-4AE1-AEBB-4111B59C35B7}" type="pres">
      <dgm:prSet presAssocID="{909F90AD-489A-490F-BF5E-AEE39D65417C}" presName="negativeSpace" presStyleCnt="0"/>
      <dgm:spPr/>
    </dgm:pt>
    <dgm:pt modelId="{E3479487-D1D6-4422-907A-E6A266228257}" type="pres">
      <dgm:prSet presAssocID="{909F90AD-489A-490F-BF5E-AEE39D65417C}" presName="childText" presStyleLbl="conFgAcc1" presStyleIdx="2" presStyleCnt="3" custScaleY="99998" custLinFactY="164909" custLinFactNeighborY="200000">
        <dgm:presLayoutVars>
          <dgm:bulletEnabled val="1"/>
        </dgm:presLayoutVars>
      </dgm:prSet>
      <dgm:spPr/>
    </dgm:pt>
  </dgm:ptLst>
  <dgm:cxnLst>
    <dgm:cxn modelId="{139C230D-20FD-486C-8B86-2B6E61EC97F8}" type="presOf" srcId="{C0DCB0C7-C36A-48DE-9F61-DA34FAF88544}" destId="{FA27890B-CA1B-4E8F-8081-FF7A8B695E35}" srcOrd="0" destOrd="0" presId="urn:microsoft.com/office/officeart/2005/8/layout/list1"/>
    <dgm:cxn modelId="{7D0EEE27-DBD3-47D0-907F-03C07FD6023D}" type="presOf" srcId="{909F90AD-489A-490F-BF5E-AEE39D65417C}" destId="{8F0F025E-2BAE-4AC5-B83D-B47CE582960C}" srcOrd="0" destOrd="0" presId="urn:microsoft.com/office/officeart/2005/8/layout/list1"/>
    <dgm:cxn modelId="{50E08635-E28E-4B93-A17C-7C93208A9066}" type="presOf" srcId="{909F90AD-489A-490F-BF5E-AEE39D65417C}" destId="{8C10565D-5242-4D0B-8497-376C72D73C63}" srcOrd="1" destOrd="0" presId="urn:microsoft.com/office/officeart/2005/8/layout/list1"/>
    <dgm:cxn modelId="{18533E5E-52F2-4E1C-A32D-D5B7DBBB3B0D}" type="presOf" srcId="{9DAD3908-1660-4240-89F5-1D6C5BCC119A}" destId="{82484C5F-0E98-4A60-9AD4-C28B0C5998D6}" srcOrd="0" destOrd="0" presId="urn:microsoft.com/office/officeart/2005/8/layout/list1"/>
    <dgm:cxn modelId="{FA582543-76A8-4DC0-8C8D-ABBF9EAC61C3}" type="presOf" srcId="{9DAD3908-1660-4240-89F5-1D6C5BCC119A}" destId="{A58ADA09-BCB0-46E2-8A2B-3BCDA75E9ACB}" srcOrd="1" destOrd="0" presId="urn:microsoft.com/office/officeart/2005/8/layout/list1"/>
    <dgm:cxn modelId="{59ACF07A-012C-4DFC-B6D8-ECD2344EF032}" type="presOf" srcId="{E6D8B792-052A-4871-A048-E09A3971F972}" destId="{DDBB3496-2319-4F8E-BC5D-59D4D74AEB56}" srcOrd="0" destOrd="0" presId="urn:microsoft.com/office/officeart/2005/8/layout/list1"/>
    <dgm:cxn modelId="{B6567580-2DDA-48C3-B82C-48ED76D3FD4C}" type="presOf" srcId="{E6D8B792-052A-4871-A048-E09A3971F972}" destId="{ADE9DC7C-5529-4DA1-BC75-BB5CDEF01152}" srcOrd="1" destOrd="0" presId="urn:microsoft.com/office/officeart/2005/8/layout/list1"/>
    <dgm:cxn modelId="{7C325D84-FCC1-4B98-8D96-8CF31225DCA8}" srcId="{C0DCB0C7-C36A-48DE-9F61-DA34FAF88544}" destId="{E6D8B792-052A-4871-A048-E09A3971F972}" srcOrd="0" destOrd="0" parTransId="{C6A2F2A6-AB0B-404F-A44D-231DE23E3FBB}" sibTransId="{2F23484D-340F-415A-AC5C-6AD464FC9874}"/>
    <dgm:cxn modelId="{CD7D5DC6-80A7-4C14-A130-DAB990FC66BC}" srcId="{C0DCB0C7-C36A-48DE-9F61-DA34FAF88544}" destId="{909F90AD-489A-490F-BF5E-AEE39D65417C}" srcOrd="2" destOrd="0" parTransId="{7C2B4A2C-E93E-4778-9D01-3F74AAC9AC92}" sibTransId="{B08CD84C-086E-4329-BE4C-8438D55788FC}"/>
    <dgm:cxn modelId="{6689D2F0-C38E-4266-B135-7155C6BA7DC9}" srcId="{C0DCB0C7-C36A-48DE-9F61-DA34FAF88544}" destId="{9DAD3908-1660-4240-89F5-1D6C5BCC119A}" srcOrd="1" destOrd="0" parTransId="{52E47F7A-CB8F-49EB-A230-E1F7194C9800}" sibTransId="{FA182865-C65B-4D13-A687-08A6FC8B4860}"/>
    <dgm:cxn modelId="{6DD01941-E582-496B-B6D2-5AD2BC018E73}" type="presParOf" srcId="{FA27890B-CA1B-4E8F-8081-FF7A8B695E35}" destId="{11637B1F-7961-4C10-BCB6-0FF2E7C4F83B}" srcOrd="0" destOrd="0" presId="urn:microsoft.com/office/officeart/2005/8/layout/list1"/>
    <dgm:cxn modelId="{AA3E2A6F-5392-4F51-8FB1-5BE002E452D4}" type="presParOf" srcId="{11637B1F-7961-4C10-BCB6-0FF2E7C4F83B}" destId="{DDBB3496-2319-4F8E-BC5D-59D4D74AEB56}" srcOrd="0" destOrd="0" presId="urn:microsoft.com/office/officeart/2005/8/layout/list1"/>
    <dgm:cxn modelId="{AEB11BC7-FF0A-40D7-B33B-22EA8E0E1A63}" type="presParOf" srcId="{11637B1F-7961-4C10-BCB6-0FF2E7C4F83B}" destId="{ADE9DC7C-5529-4DA1-BC75-BB5CDEF01152}" srcOrd="1" destOrd="0" presId="urn:microsoft.com/office/officeart/2005/8/layout/list1"/>
    <dgm:cxn modelId="{A3027295-CD08-422B-8398-14CDD0520241}" type="presParOf" srcId="{FA27890B-CA1B-4E8F-8081-FF7A8B695E35}" destId="{CFACFE9C-2584-402C-971C-D6C83D65862F}" srcOrd="1" destOrd="0" presId="urn:microsoft.com/office/officeart/2005/8/layout/list1"/>
    <dgm:cxn modelId="{DFFAB782-9C5C-464A-96E6-C1FCC03ECE47}" type="presParOf" srcId="{FA27890B-CA1B-4E8F-8081-FF7A8B695E35}" destId="{C694C9A3-AAF8-4609-B663-9FD8FA6D16AC}" srcOrd="2" destOrd="0" presId="urn:microsoft.com/office/officeart/2005/8/layout/list1"/>
    <dgm:cxn modelId="{BD163B3E-0791-4FF0-950D-5EDBE337B64F}" type="presParOf" srcId="{FA27890B-CA1B-4E8F-8081-FF7A8B695E35}" destId="{F52B034E-5209-46D4-A19B-D2F38694399A}" srcOrd="3" destOrd="0" presId="urn:microsoft.com/office/officeart/2005/8/layout/list1"/>
    <dgm:cxn modelId="{9B102424-9532-4280-9674-9027E7071B76}" type="presParOf" srcId="{FA27890B-CA1B-4E8F-8081-FF7A8B695E35}" destId="{F24C9FD7-13B0-4E50-801B-7336708D98EC}" srcOrd="4" destOrd="0" presId="urn:microsoft.com/office/officeart/2005/8/layout/list1"/>
    <dgm:cxn modelId="{FDE3EA44-EAE9-4E11-9BFA-18AD8DEF1F1C}" type="presParOf" srcId="{F24C9FD7-13B0-4E50-801B-7336708D98EC}" destId="{82484C5F-0E98-4A60-9AD4-C28B0C5998D6}" srcOrd="0" destOrd="0" presId="urn:microsoft.com/office/officeart/2005/8/layout/list1"/>
    <dgm:cxn modelId="{699A1B88-07F4-4443-81F0-B29CCDF3B9A8}" type="presParOf" srcId="{F24C9FD7-13B0-4E50-801B-7336708D98EC}" destId="{A58ADA09-BCB0-46E2-8A2B-3BCDA75E9ACB}" srcOrd="1" destOrd="0" presId="urn:microsoft.com/office/officeart/2005/8/layout/list1"/>
    <dgm:cxn modelId="{17F20316-232C-4CD0-B5A0-083B3B0D5A72}" type="presParOf" srcId="{FA27890B-CA1B-4E8F-8081-FF7A8B695E35}" destId="{5C43AC1B-CBCD-4FCE-A426-DA02793EE576}" srcOrd="5" destOrd="0" presId="urn:microsoft.com/office/officeart/2005/8/layout/list1"/>
    <dgm:cxn modelId="{F0C0C7A0-441E-4639-B6F5-3725D79F3F67}" type="presParOf" srcId="{FA27890B-CA1B-4E8F-8081-FF7A8B695E35}" destId="{A67E635D-0E89-4005-B131-2AE9E9E93999}" srcOrd="6" destOrd="0" presId="urn:microsoft.com/office/officeart/2005/8/layout/list1"/>
    <dgm:cxn modelId="{A3D24DEA-B3D3-4CB7-BF26-27B7D67627CF}" type="presParOf" srcId="{FA27890B-CA1B-4E8F-8081-FF7A8B695E35}" destId="{EEA1C97C-7A75-4AE0-BAF6-FE5DE48ABE70}" srcOrd="7" destOrd="0" presId="urn:microsoft.com/office/officeart/2005/8/layout/list1"/>
    <dgm:cxn modelId="{7393F592-A579-4635-BAC5-F36913FAB325}" type="presParOf" srcId="{FA27890B-CA1B-4E8F-8081-FF7A8B695E35}" destId="{F8761093-CE73-4CA1-9218-A691F1546D92}" srcOrd="8" destOrd="0" presId="urn:microsoft.com/office/officeart/2005/8/layout/list1"/>
    <dgm:cxn modelId="{1E9CA446-6D51-4871-B789-14302DFB39F6}" type="presParOf" srcId="{F8761093-CE73-4CA1-9218-A691F1546D92}" destId="{8F0F025E-2BAE-4AC5-B83D-B47CE582960C}" srcOrd="0" destOrd="0" presId="urn:microsoft.com/office/officeart/2005/8/layout/list1"/>
    <dgm:cxn modelId="{79D18557-1CA1-4644-AE74-0D51F6E813B0}" type="presParOf" srcId="{F8761093-CE73-4CA1-9218-A691F1546D92}" destId="{8C10565D-5242-4D0B-8497-376C72D73C63}" srcOrd="1" destOrd="0" presId="urn:microsoft.com/office/officeart/2005/8/layout/list1"/>
    <dgm:cxn modelId="{C452D16D-5E88-4839-AFBF-97B52569E287}" type="presParOf" srcId="{FA27890B-CA1B-4E8F-8081-FF7A8B695E35}" destId="{EAE4ECD0-F20D-4AE1-AEBB-4111B59C35B7}" srcOrd="9" destOrd="0" presId="urn:microsoft.com/office/officeart/2005/8/layout/list1"/>
    <dgm:cxn modelId="{E2CD200F-2CA6-4B51-8FB1-2F27E678B29F}" type="presParOf" srcId="{FA27890B-CA1B-4E8F-8081-FF7A8B695E35}" destId="{E3479487-D1D6-4422-907A-E6A26622825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94C9A3-AAF8-4609-B663-9FD8FA6D16AC}">
      <dsp:nvSpPr>
        <dsp:cNvPr id="0" name=""/>
        <dsp:cNvSpPr/>
      </dsp:nvSpPr>
      <dsp:spPr>
        <a:xfrm>
          <a:off x="0" y="1872207"/>
          <a:ext cx="5832648" cy="10841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E9DC7C-5529-4DA1-BC75-BB5CDEF01152}">
      <dsp:nvSpPr>
        <dsp:cNvPr id="0" name=""/>
        <dsp:cNvSpPr/>
      </dsp:nvSpPr>
      <dsp:spPr>
        <a:xfrm>
          <a:off x="144015" y="126010"/>
          <a:ext cx="5543297" cy="16373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322" tIns="0" rIns="154322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Совершенствовать формы  взаимодействия с семьями воспитанников с целью обеспечения полноценного развития ребёнка.</a:t>
          </a:r>
        </a:p>
      </dsp:txBody>
      <dsp:txXfrm>
        <a:off x="223944" y="205939"/>
        <a:ext cx="5383439" cy="1477499"/>
      </dsp:txXfrm>
    </dsp:sp>
    <dsp:sp modelId="{A67E635D-0E89-4005-B131-2AE9E9E93999}">
      <dsp:nvSpPr>
        <dsp:cNvPr id="0" name=""/>
        <dsp:cNvSpPr/>
      </dsp:nvSpPr>
      <dsp:spPr>
        <a:xfrm>
          <a:off x="0" y="3672407"/>
          <a:ext cx="5832648" cy="12899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8ADA09-BCB0-46E2-8A2B-3BCDA75E9ACB}">
      <dsp:nvSpPr>
        <dsp:cNvPr id="0" name=""/>
        <dsp:cNvSpPr/>
      </dsp:nvSpPr>
      <dsp:spPr>
        <a:xfrm>
          <a:off x="72007" y="2088231"/>
          <a:ext cx="5563184" cy="1473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322" tIns="0" rIns="154322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Оптимизировать деятельность в направлении повышения профессионального мастерства.</a:t>
          </a:r>
          <a:endParaRPr lang="ru-RU" sz="700" b="1" kern="1200" dirty="0">
            <a:solidFill>
              <a:srgbClr val="002060"/>
            </a:solidFill>
          </a:endParaRPr>
        </a:p>
      </dsp:txBody>
      <dsp:txXfrm>
        <a:off x="143942" y="2160166"/>
        <a:ext cx="5419314" cy="1329725"/>
      </dsp:txXfrm>
    </dsp:sp>
    <dsp:sp modelId="{E3479487-D1D6-4422-907A-E6A266228257}">
      <dsp:nvSpPr>
        <dsp:cNvPr id="0" name=""/>
        <dsp:cNvSpPr/>
      </dsp:nvSpPr>
      <dsp:spPr>
        <a:xfrm>
          <a:off x="0" y="5616623"/>
          <a:ext cx="5832648" cy="12599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10565D-5242-4D0B-8497-376C72D73C63}">
      <dsp:nvSpPr>
        <dsp:cNvPr id="0" name=""/>
        <dsp:cNvSpPr/>
      </dsp:nvSpPr>
      <dsp:spPr>
        <a:xfrm>
          <a:off x="72008" y="3888431"/>
          <a:ext cx="5542234" cy="16348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322" tIns="0" rIns="154322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Повысить уровень социально- нравственного развития дошкольников в различных видах  детской деятельности.</a:t>
          </a:r>
        </a:p>
      </dsp:txBody>
      <dsp:txXfrm>
        <a:off x="151815" y="3968238"/>
        <a:ext cx="5382620" cy="14752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/>
              <a:t>Оригинальные шаблоны для презентаций: </a:t>
            </a:r>
            <a:r>
              <a:rPr lang="ru-RU" sz="1200" dirty="0">
                <a:hlinkClick r:id="rId3"/>
              </a:rPr>
              <a:t>https://presentation-creation.ru/powerpoint-templates.html</a:t>
            </a:r>
            <a:r>
              <a:rPr lang="en-US" sz="1200" dirty="0"/>
              <a:t> </a:t>
            </a:r>
            <a:endParaRPr lang="ru-RU" sz="1200" dirty="0"/>
          </a:p>
          <a:p>
            <a:r>
              <a:rPr lang="ru-RU" sz="120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50718" y="1052736"/>
            <a:ext cx="6017626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95325"/>
            <a:ext cx="8291264" cy="39498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79512" y="51940"/>
            <a:ext cx="87849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628800"/>
            <a:ext cx="4248472" cy="452596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1628800"/>
            <a:ext cx="4248472" cy="452596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50619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12633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50619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12633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1484784"/>
            <a:ext cx="5111750" cy="46413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1940"/>
            <a:ext cx="87849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999381"/>
            <a:ext cx="829126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70C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70C0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70C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g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9524" y="764704"/>
            <a:ext cx="7300908" cy="2952328"/>
          </a:xfrm>
        </p:spPr>
        <p:txBody>
          <a:bodyPr>
            <a:normAutofit fontScale="90000"/>
          </a:bodyPr>
          <a:lstStyle/>
          <a:p>
            <a:pPr algn="l"/>
            <a:r>
              <a:rPr lang="ru-RU" sz="6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</a:t>
            </a:r>
            <a:br>
              <a:rPr lang="ru-RU" sz="6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портфель</a:t>
            </a:r>
            <a:br>
              <a:rPr lang="ru-RU" sz="6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ru-RU" sz="27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моё портфолио)</a:t>
            </a:r>
            <a:br>
              <a:rPr lang="ru-RU" sz="27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</a:br>
            <a:endParaRPr lang="ru-RU" sz="2700" b="1" dirty="0">
              <a:solidFill>
                <a:schemeClr val="accent6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93738" y="5013176"/>
            <a:ext cx="35847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</a:t>
            </a:r>
            <a:r>
              <a:rPr lang="ru-RU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Сайдулаева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Сацита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Амарбековна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61512" y="5730934"/>
            <a:ext cx="26400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Виноградное – 2023 г.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31640" y="116632"/>
            <a:ext cx="67786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«Дженнет» </a:t>
            </a:r>
          </a:p>
        </p:txBody>
      </p:sp>
      <p:pic>
        <p:nvPicPr>
          <p:cNvPr id="7" name="Рисунок 6" descr="C:\Users\пк\AppData\Local\Microsoft\Windows\Temporary Internet Files\Content.Word\IMG-20220117-WA005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64904"/>
            <a:ext cx="2880320" cy="3166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37174D-A04C-4AA0-BEF3-5773076FD7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34" y="2564904"/>
            <a:ext cx="3103185" cy="327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339752" y="188640"/>
            <a:ext cx="3672408" cy="648072"/>
          </a:xfrm>
        </p:spPr>
        <p:txBody>
          <a:bodyPr>
            <a:noAutofit/>
          </a:bodyPr>
          <a:lstStyle/>
          <a:p>
            <a:r>
              <a:rPr lang="ru-RU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миссия</a:t>
            </a:r>
          </a:p>
        </p:txBody>
      </p:sp>
      <p:sp>
        <p:nvSpPr>
          <p:cNvPr id="4" name="Овал 3"/>
          <p:cNvSpPr/>
          <p:nvPr/>
        </p:nvSpPr>
        <p:spPr>
          <a:xfrm>
            <a:off x="251520" y="980728"/>
            <a:ext cx="3312368" cy="2808312"/>
          </a:xfrm>
          <a:prstGeom prst="ellipse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Создать благоприятные условия для развития детей в соответствии с их возрастными особенностями и склонностями.</a:t>
            </a:r>
          </a:p>
        </p:txBody>
      </p:sp>
      <p:sp>
        <p:nvSpPr>
          <p:cNvPr id="9" name="Овал 8"/>
          <p:cNvSpPr/>
          <p:nvPr/>
        </p:nvSpPr>
        <p:spPr>
          <a:xfrm>
            <a:off x="2555776" y="3140969"/>
            <a:ext cx="3672408" cy="3561980"/>
          </a:xfrm>
          <a:prstGeom prst="ellipse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способностей и творческого потенциала каждого ребенка как субъекта отношений с самим собой, другими детьми, взрослыми и миром; чтобы дети чувствовали себя комфортно, уверенно, чтобы они находили в группе поддержку и взаимопонимание.</a:t>
            </a:r>
          </a:p>
        </p:txBody>
      </p:sp>
      <p:sp>
        <p:nvSpPr>
          <p:cNvPr id="10" name="Овал 9"/>
          <p:cNvSpPr/>
          <p:nvPr/>
        </p:nvSpPr>
        <p:spPr>
          <a:xfrm flipH="1">
            <a:off x="5148064" y="980728"/>
            <a:ext cx="3312368" cy="2808312"/>
          </a:xfrm>
          <a:prstGeom prst="ellipse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Создать условия для укрепления психофизического здоровья детей. </a:t>
            </a:r>
          </a:p>
        </p:txBody>
      </p:sp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98235" y="0"/>
            <a:ext cx="7272808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приоритетные задачи :</a:t>
            </a:r>
            <a:endParaRPr lang="ru-RU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677676654"/>
              </p:ext>
            </p:extLst>
          </p:nvPr>
        </p:nvGraphicFramePr>
        <p:xfrm>
          <a:off x="1619672" y="692696"/>
          <a:ext cx="5832648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190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428728" y="214290"/>
            <a:ext cx="608782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B4223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Педагогические технологии,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rgbClr val="B4223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B4223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используемые мной в работе</a:t>
            </a:r>
            <a:endParaRPr kumimoji="0" lang="ru-RU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482" name="Document"/>
          <p:cNvSpPr>
            <a:spLocks noEditPoints="1" noChangeArrowheads="1"/>
          </p:cNvSpPr>
          <p:nvPr/>
        </p:nvSpPr>
        <p:spPr bwMode="auto">
          <a:xfrm>
            <a:off x="285720" y="1785926"/>
            <a:ext cx="2428892" cy="933450"/>
          </a:xfrm>
          <a:custGeom>
            <a:avLst/>
            <a:gdLst>
              <a:gd name="T0" fmla="*/ 1019861 w 21600"/>
              <a:gd name="T1" fmla="*/ 934833 h 21600"/>
              <a:gd name="T2" fmla="*/ 8059 w 21600"/>
              <a:gd name="T3" fmla="*/ 468843 h 21600"/>
              <a:gd name="T4" fmla="*/ 1019861 w 21600"/>
              <a:gd name="T5" fmla="*/ 3500 h 21600"/>
              <a:gd name="T6" fmla="*/ 2057925 w 21600"/>
              <a:gd name="T7" fmla="*/ 460329 h 21600"/>
              <a:gd name="T8" fmla="*/ 1019861 w 21600"/>
              <a:gd name="T9" fmla="*/ 934833 h 21600"/>
              <a:gd name="T10" fmla="*/ 0 w 21600"/>
              <a:gd name="T11" fmla="*/ 0 h 21600"/>
              <a:gd name="T12" fmla="*/ 2047875 w 21600"/>
              <a:gd name="T13" fmla="*/ 0 h 21600"/>
              <a:gd name="T14" fmla="*/ 2047875 w 21600"/>
              <a:gd name="T15" fmla="*/ 9334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0A7C2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технологии.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3" name="Document"/>
          <p:cNvSpPr>
            <a:spLocks noEditPoints="1" noChangeArrowheads="1"/>
          </p:cNvSpPr>
          <p:nvPr/>
        </p:nvSpPr>
        <p:spPr bwMode="auto">
          <a:xfrm>
            <a:off x="428596" y="3143248"/>
            <a:ext cx="2047875" cy="933450"/>
          </a:xfrm>
          <a:custGeom>
            <a:avLst/>
            <a:gdLst>
              <a:gd name="T0" fmla="*/ 1019861 w 21600"/>
              <a:gd name="T1" fmla="*/ 934833 h 21600"/>
              <a:gd name="T2" fmla="*/ 8059 w 21600"/>
              <a:gd name="T3" fmla="*/ 468843 h 21600"/>
              <a:gd name="T4" fmla="*/ 1019861 w 21600"/>
              <a:gd name="T5" fmla="*/ 3500 h 21600"/>
              <a:gd name="T6" fmla="*/ 2057925 w 21600"/>
              <a:gd name="T7" fmla="*/ 460329 h 21600"/>
              <a:gd name="T8" fmla="*/ 1019861 w 21600"/>
              <a:gd name="T9" fmla="*/ 934833 h 21600"/>
              <a:gd name="T10" fmla="*/ 0 w 21600"/>
              <a:gd name="T11" fmla="*/ 0 h 21600"/>
              <a:gd name="T12" fmla="*/ 2047875 w 21600"/>
              <a:gd name="T13" fmla="*/ 0 h 21600"/>
              <a:gd name="T14" fmla="*/ 2047875 w 21600"/>
              <a:gd name="T15" fmla="*/ 9334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0A7C2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Технология проблемного обучения. 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4" name="Document"/>
          <p:cNvSpPr>
            <a:spLocks noEditPoints="1" noChangeArrowheads="1"/>
          </p:cNvSpPr>
          <p:nvPr/>
        </p:nvSpPr>
        <p:spPr bwMode="auto">
          <a:xfrm>
            <a:off x="428596" y="4429132"/>
            <a:ext cx="2047875" cy="933450"/>
          </a:xfrm>
          <a:custGeom>
            <a:avLst/>
            <a:gdLst>
              <a:gd name="T0" fmla="*/ 1019861 w 21600"/>
              <a:gd name="T1" fmla="*/ 934833 h 21600"/>
              <a:gd name="T2" fmla="*/ 8059 w 21600"/>
              <a:gd name="T3" fmla="*/ 468843 h 21600"/>
              <a:gd name="T4" fmla="*/ 1019861 w 21600"/>
              <a:gd name="T5" fmla="*/ 3500 h 21600"/>
              <a:gd name="T6" fmla="*/ 2057925 w 21600"/>
              <a:gd name="T7" fmla="*/ 460329 h 21600"/>
              <a:gd name="T8" fmla="*/ 1019861 w 21600"/>
              <a:gd name="T9" fmla="*/ 934833 h 21600"/>
              <a:gd name="T10" fmla="*/ 0 w 21600"/>
              <a:gd name="T11" fmla="*/ 0 h 21600"/>
              <a:gd name="T12" fmla="*/ 2047875 w 21600"/>
              <a:gd name="T13" fmla="*/ 0 h 21600"/>
              <a:gd name="T14" fmla="*/ 2047875 w 21600"/>
              <a:gd name="T15" fmla="*/ 9334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0A7C2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Личностно-ориентированные технологии.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485" name="Document"/>
          <p:cNvSpPr>
            <a:spLocks noEditPoints="1" noChangeArrowheads="1"/>
          </p:cNvSpPr>
          <p:nvPr/>
        </p:nvSpPr>
        <p:spPr bwMode="auto">
          <a:xfrm>
            <a:off x="3357554" y="1571612"/>
            <a:ext cx="2047875" cy="933450"/>
          </a:xfrm>
          <a:custGeom>
            <a:avLst/>
            <a:gdLst>
              <a:gd name="T0" fmla="*/ 1019861 w 21600"/>
              <a:gd name="T1" fmla="*/ 934833 h 21600"/>
              <a:gd name="T2" fmla="*/ 8059 w 21600"/>
              <a:gd name="T3" fmla="*/ 468843 h 21600"/>
              <a:gd name="T4" fmla="*/ 1019861 w 21600"/>
              <a:gd name="T5" fmla="*/ 3500 h 21600"/>
              <a:gd name="T6" fmla="*/ 2057925 w 21600"/>
              <a:gd name="T7" fmla="*/ 460329 h 21600"/>
              <a:gd name="T8" fmla="*/ 1019861 w 21600"/>
              <a:gd name="T9" fmla="*/ 934833 h 21600"/>
              <a:gd name="T10" fmla="*/ 0 w 21600"/>
              <a:gd name="T11" fmla="*/ 0 h 21600"/>
              <a:gd name="T12" fmla="*/ 2047875 w 21600"/>
              <a:gd name="T13" fmla="*/ 0 h 21600"/>
              <a:gd name="T14" fmla="*/ 2047875 w 21600"/>
              <a:gd name="T15" fmla="*/ 9334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0A7C2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Технология проектного обучения. 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6" name="Document"/>
          <p:cNvSpPr>
            <a:spLocks noEditPoints="1" noChangeArrowheads="1"/>
          </p:cNvSpPr>
          <p:nvPr/>
        </p:nvSpPr>
        <p:spPr bwMode="auto">
          <a:xfrm>
            <a:off x="6072198" y="1714488"/>
            <a:ext cx="2047875" cy="933450"/>
          </a:xfrm>
          <a:custGeom>
            <a:avLst/>
            <a:gdLst>
              <a:gd name="T0" fmla="*/ 1019861 w 21600"/>
              <a:gd name="T1" fmla="*/ 934833 h 21600"/>
              <a:gd name="T2" fmla="*/ 8059 w 21600"/>
              <a:gd name="T3" fmla="*/ 468843 h 21600"/>
              <a:gd name="T4" fmla="*/ 1019861 w 21600"/>
              <a:gd name="T5" fmla="*/ 3500 h 21600"/>
              <a:gd name="T6" fmla="*/ 2057925 w 21600"/>
              <a:gd name="T7" fmla="*/ 460329 h 21600"/>
              <a:gd name="T8" fmla="*/ 1019861 w 21600"/>
              <a:gd name="T9" fmla="*/ 934833 h 21600"/>
              <a:gd name="T10" fmla="*/ 0 w 21600"/>
              <a:gd name="T11" fmla="*/ 0 h 21600"/>
              <a:gd name="T12" fmla="*/ 2047875 w 21600"/>
              <a:gd name="T13" fmla="*/ 0 h 21600"/>
              <a:gd name="T14" fmla="*/ 2047875 w 21600"/>
              <a:gd name="T15" fmla="*/ 9334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0A7C2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Воспитательные технологии. 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7" name="Document"/>
          <p:cNvSpPr>
            <a:spLocks noEditPoints="1" noChangeArrowheads="1"/>
          </p:cNvSpPr>
          <p:nvPr/>
        </p:nvSpPr>
        <p:spPr bwMode="auto">
          <a:xfrm>
            <a:off x="3286116" y="2786058"/>
            <a:ext cx="2047875" cy="933450"/>
          </a:xfrm>
          <a:custGeom>
            <a:avLst/>
            <a:gdLst>
              <a:gd name="T0" fmla="*/ 1019861 w 21600"/>
              <a:gd name="T1" fmla="*/ 934833 h 21600"/>
              <a:gd name="T2" fmla="*/ 8059 w 21600"/>
              <a:gd name="T3" fmla="*/ 468843 h 21600"/>
              <a:gd name="T4" fmla="*/ 1019861 w 21600"/>
              <a:gd name="T5" fmla="*/ 3500 h 21600"/>
              <a:gd name="T6" fmla="*/ 2057925 w 21600"/>
              <a:gd name="T7" fmla="*/ 460329 h 21600"/>
              <a:gd name="T8" fmla="*/ 1019861 w 21600"/>
              <a:gd name="T9" fmla="*/ 934833 h 21600"/>
              <a:gd name="T10" fmla="*/ 0 w 21600"/>
              <a:gd name="T11" fmla="*/ 0 h 21600"/>
              <a:gd name="T12" fmla="*/ 2047875 w 21600"/>
              <a:gd name="T13" fmla="*/ 0 h 21600"/>
              <a:gd name="T14" fmla="*/ 2047875 w 21600"/>
              <a:gd name="T15" fmla="*/ 9334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0A7C2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Игровые технологии.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8" name="Document"/>
          <p:cNvSpPr>
            <a:spLocks noEditPoints="1" noChangeArrowheads="1"/>
          </p:cNvSpPr>
          <p:nvPr/>
        </p:nvSpPr>
        <p:spPr bwMode="auto">
          <a:xfrm>
            <a:off x="3286116" y="4071942"/>
            <a:ext cx="2047875" cy="933450"/>
          </a:xfrm>
          <a:custGeom>
            <a:avLst/>
            <a:gdLst>
              <a:gd name="T0" fmla="*/ 1019861 w 21600"/>
              <a:gd name="T1" fmla="*/ 934833 h 21600"/>
              <a:gd name="T2" fmla="*/ 8059 w 21600"/>
              <a:gd name="T3" fmla="*/ 468843 h 21600"/>
              <a:gd name="T4" fmla="*/ 1019861 w 21600"/>
              <a:gd name="T5" fmla="*/ 3500 h 21600"/>
              <a:gd name="T6" fmla="*/ 2057925 w 21600"/>
              <a:gd name="T7" fmla="*/ 460329 h 21600"/>
              <a:gd name="T8" fmla="*/ 1019861 w 21600"/>
              <a:gd name="T9" fmla="*/ 934833 h 21600"/>
              <a:gd name="T10" fmla="*/ 0 w 21600"/>
              <a:gd name="T11" fmla="*/ 0 h 21600"/>
              <a:gd name="T12" fmla="*/ 2047875 w 21600"/>
              <a:gd name="T13" fmla="*/ 0 h 21600"/>
              <a:gd name="T14" fmla="*/ 2047875 w 21600"/>
              <a:gd name="T15" fmla="*/ 9334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0A7C2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Развивающие технологии.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9" name="Document"/>
          <p:cNvSpPr>
            <a:spLocks noEditPoints="1" noChangeArrowheads="1"/>
          </p:cNvSpPr>
          <p:nvPr/>
        </p:nvSpPr>
        <p:spPr bwMode="auto">
          <a:xfrm>
            <a:off x="3357554" y="5429264"/>
            <a:ext cx="2047875" cy="933450"/>
          </a:xfrm>
          <a:custGeom>
            <a:avLst/>
            <a:gdLst>
              <a:gd name="T0" fmla="*/ 1019861 w 21600"/>
              <a:gd name="T1" fmla="*/ 934833 h 21600"/>
              <a:gd name="T2" fmla="*/ 8059 w 21600"/>
              <a:gd name="T3" fmla="*/ 468843 h 21600"/>
              <a:gd name="T4" fmla="*/ 1019861 w 21600"/>
              <a:gd name="T5" fmla="*/ 3500 h 21600"/>
              <a:gd name="T6" fmla="*/ 2057925 w 21600"/>
              <a:gd name="T7" fmla="*/ 460329 h 21600"/>
              <a:gd name="T8" fmla="*/ 1019861 w 21600"/>
              <a:gd name="T9" fmla="*/ 934833 h 21600"/>
              <a:gd name="T10" fmla="*/ 0 w 21600"/>
              <a:gd name="T11" fmla="*/ 0 h 21600"/>
              <a:gd name="T12" fmla="*/ 2047875 w 21600"/>
              <a:gd name="T13" fmla="*/ 0 h 21600"/>
              <a:gd name="T14" fmla="*/ 2047875 w 21600"/>
              <a:gd name="T15" fmla="*/ 9334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0A7C2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Учебно-воспитательные технологии.</a:t>
            </a:r>
          </a:p>
        </p:txBody>
      </p:sp>
      <p:sp>
        <p:nvSpPr>
          <p:cNvPr id="20490" name="Document"/>
          <p:cNvSpPr>
            <a:spLocks noEditPoints="1" noChangeArrowheads="1"/>
          </p:cNvSpPr>
          <p:nvPr/>
        </p:nvSpPr>
        <p:spPr bwMode="auto">
          <a:xfrm>
            <a:off x="6143636" y="3071810"/>
            <a:ext cx="2047875" cy="933450"/>
          </a:xfrm>
          <a:custGeom>
            <a:avLst/>
            <a:gdLst>
              <a:gd name="T0" fmla="*/ 1019861 w 21600"/>
              <a:gd name="T1" fmla="*/ 934833 h 21600"/>
              <a:gd name="T2" fmla="*/ 8059 w 21600"/>
              <a:gd name="T3" fmla="*/ 468843 h 21600"/>
              <a:gd name="T4" fmla="*/ 1019861 w 21600"/>
              <a:gd name="T5" fmla="*/ 3500 h 21600"/>
              <a:gd name="T6" fmla="*/ 2057925 w 21600"/>
              <a:gd name="T7" fmla="*/ 460329 h 21600"/>
              <a:gd name="T8" fmla="*/ 1019861 w 21600"/>
              <a:gd name="T9" fmla="*/ 934833 h 21600"/>
              <a:gd name="T10" fmla="*/ 0 w 21600"/>
              <a:gd name="T11" fmla="*/ 0 h 21600"/>
              <a:gd name="T12" fmla="*/ 2047875 w 21600"/>
              <a:gd name="T13" fmla="*/ 0 h 21600"/>
              <a:gd name="T14" fmla="*/ 2047875 w 21600"/>
              <a:gd name="T15" fmla="*/ 9334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0A7C2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Психолого-педагогические технологии.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1" name="Document"/>
          <p:cNvSpPr>
            <a:spLocks noEditPoints="1" noChangeArrowheads="1"/>
          </p:cNvSpPr>
          <p:nvPr/>
        </p:nvSpPr>
        <p:spPr bwMode="auto">
          <a:xfrm>
            <a:off x="6072198" y="4429132"/>
            <a:ext cx="2286016" cy="933450"/>
          </a:xfrm>
          <a:custGeom>
            <a:avLst/>
            <a:gdLst>
              <a:gd name="T0" fmla="*/ 1019861 w 21600"/>
              <a:gd name="T1" fmla="*/ 934833 h 21600"/>
              <a:gd name="T2" fmla="*/ 8059 w 21600"/>
              <a:gd name="T3" fmla="*/ 468843 h 21600"/>
              <a:gd name="T4" fmla="*/ 1019861 w 21600"/>
              <a:gd name="T5" fmla="*/ 3500 h 21600"/>
              <a:gd name="T6" fmla="*/ 2057925 w 21600"/>
              <a:gd name="T7" fmla="*/ 460329 h 21600"/>
              <a:gd name="T8" fmla="*/ 1019861 w 21600"/>
              <a:gd name="T9" fmla="*/ 934833 h 21600"/>
              <a:gd name="T10" fmla="*/ 0 w 21600"/>
              <a:gd name="T11" fmla="*/ 0 h 21600"/>
              <a:gd name="T12" fmla="*/ 2047875 w 21600"/>
              <a:gd name="T13" fmla="*/ 0 h 21600"/>
              <a:gd name="T14" fmla="*/ 2047875 w 21600"/>
              <a:gd name="T15" fmla="*/ 9334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0A7C2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Организационно-технологические технологии.</a:t>
            </a:r>
          </a:p>
        </p:txBody>
      </p:sp>
    </p:spTree>
    <p:extLst>
      <p:ext uri="{BB962C8B-B14F-4D97-AF65-F5344CB8AC3E}">
        <p14:creationId xmlns:p14="http://schemas.microsoft.com/office/powerpoint/2010/main" val="71709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951B94-BEA9-4478-BC7C-539076C922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2276872" cy="22768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BD7EE7-DB26-4800-860B-47FB2C1056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096" y="332656"/>
            <a:ext cx="2358008" cy="22768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18BA774-7A92-41B1-979F-F0D00F6DAD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32656"/>
            <a:ext cx="2520280" cy="227687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6431B81-57E3-4CD4-89F0-5EA0AE4BFA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096" y="3052290"/>
            <a:ext cx="2398575" cy="218328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AF6674E-CFCE-4877-B9AE-3BDBFF5BB2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00960" y="2892126"/>
            <a:ext cx="2166615" cy="25202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FB6D13-0C67-4828-9E51-E70DA5FE78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6" y="3068957"/>
            <a:ext cx="2520281" cy="218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7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5516" y="116632"/>
            <a:ext cx="8460940" cy="792088"/>
          </a:xfrm>
        </p:spPr>
        <p:txBody>
          <a:bodyPr>
            <a:noAutofit/>
          </a:bodyPr>
          <a:lstStyle/>
          <a:p>
            <a:r>
              <a:rPr lang="ru-RU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«Методическая деятельность»</a:t>
            </a:r>
          </a:p>
        </p:txBody>
      </p:sp>
      <p:sp>
        <p:nvSpPr>
          <p:cNvPr id="3" name="Заголовок 2"/>
          <p:cNvSpPr txBox="1">
            <a:spLocks/>
          </p:cNvSpPr>
          <p:nvPr/>
        </p:nvSpPr>
        <p:spPr>
          <a:xfrm>
            <a:off x="179513" y="908720"/>
            <a:ext cx="8496943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ru-RU" sz="1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мероприятиях (заседаниях МО, педсоветах, конференциях, семинарах, консультациях и т.д.).</a:t>
            </a:r>
            <a:br>
              <a:rPr lang="ru-RU" sz="1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и распространение собственного педагогического опыта.</a:t>
            </a:r>
            <a:br>
              <a:rPr lang="ru-RU" sz="1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смотрах - конкурсах, выставках ДОУ, акциях.</a:t>
            </a:r>
            <a:br>
              <a:rPr lang="ru-RU" sz="1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публикации.</a:t>
            </a:r>
            <a:br>
              <a:rPr lang="ru-RU" sz="1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2"/>
          <p:cNvSpPr>
            <a:spLocks noGrp="1"/>
          </p:cNvSpPr>
          <p:nvPr/>
        </p:nvSpPr>
        <p:spPr>
          <a:xfrm>
            <a:off x="2643174" y="5429264"/>
            <a:ext cx="4357718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</a:pP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marL="449580" algn="ctr">
              <a:spcAft>
                <a:spcPts val="0"/>
              </a:spcAft>
            </a:pPr>
            <a:r>
              <a:rPr lang="ru-RU" sz="1200" b="1" dirty="0">
                <a:effectLst/>
                <a:latin typeface="Times New Roman"/>
                <a:ea typeface="Times New Roman"/>
              </a:rPr>
              <a:t> 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2D5CD7-07EB-4169-AA7C-B997233966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32" y="2109806"/>
            <a:ext cx="2362572" cy="20953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7CC5545-CE4D-4B6C-A16D-B3ED54E67F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443" y="2109805"/>
            <a:ext cx="2619671" cy="209532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9F88F5-8BEE-4276-AB08-6F4E0463A9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2109807"/>
            <a:ext cx="2619671" cy="209532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A6FBF4-F350-453D-96AD-B0F73CB4B5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442" y="4385642"/>
            <a:ext cx="2619671" cy="209532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3913AB-A41E-4101-8BBA-81727C9810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32" y="4290090"/>
            <a:ext cx="2362572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9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/>
        </p:nvSpPr>
        <p:spPr>
          <a:xfrm>
            <a:off x="2153412" y="284041"/>
            <a:ext cx="4357718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49580" algn="ctr"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Самые веселые ребята.</a:t>
            </a:r>
          </a:p>
          <a:p>
            <a:pPr marL="449580" algn="ctr"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</a:rPr>
              <a:t>Выпускной 2022 год «Радуга»</a:t>
            </a:r>
            <a:r>
              <a:rPr lang="ru-RU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 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FAF9D9-C345-4931-BA8F-46D1E2DE2F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2610507" cy="20162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206001-3BEF-4CF8-A417-0110296723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5" y="1268760"/>
            <a:ext cx="2448272" cy="20162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0B5B45-45AF-42A7-8AE3-937752DF3A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268760"/>
            <a:ext cx="2586757" cy="20162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D5E740A-1FBD-4F15-8FE4-4A213CE063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573016"/>
            <a:ext cx="4243386" cy="237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7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>
            <a:spLocks noGrp="1"/>
          </p:cNvSpPr>
          <p:nvPr>
            <p:ph type="title"/>
          </p:nvPr>
        </p:nvSpPr>
        <p:spPr>
          <a:xfrm>
            <a:off x="323528" y="51940"/>
            <a:ext cx="8640960" cy="1143000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«Опыт работы»</a:t>
            </a:r>
          </a:p>
        </p:txBody>
      </p:sp>
      <p:sp>
        <p:nvSpPr>
          <p:cNvPr id="3" name="Заголовок 2"/>
          <p:cNvSpPr>
            <a:spLocks noGrp="1"/>
          </p:cNvSpPr>
          <p:nvPr/>
        </p:nvSpPr>
        <p:spPr>
          <a:xfrm>
            <a:off x="142844" y="1071546"/>
            <a:ext cx="8715436" cy="30718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   Одним из популярных и увлекательных направлений в дошкольном воспитании является театрализованная деятельность.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   Это хорошая возможность раскрытия творческого потенциала ребёнка, воспитание творческой направленности  личности. Дети учатся замечать в окружающем мире интересные идеи, воплощать их. У них развивается творческое воображение, ассоциативное мышление, речь.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   Театрализованная деятельность помогает ребёнку преодолеть робость, неуверенность в себе, застенчивость.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    Таким образом, театр помогает ребёнку развиваться всесторонне.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     Поэтому возникла идея – создание системы педагогических мероприятий по развитию речи детей дошкольного возраста через театрализованную деятельность.</a:t>
            </a:r>
          </a:p>
          <a:p>
            <a:r>
              <a:rPr lang="ru-RU" sz="1600" dirty="0"/>
              <a:t> </a:t>
            </a:r>
          </a:p>
          <a:p>
            <a:pPr marL="449580" algn="ctr">
              <a:spcAft>
                <a:spcPts val="0"/>
              </a:spcAft>
            </a:pPr>
            <a:r>
              <a:rPr lang="ru-RU" sz="1600" dirty="0">
                <a:effectLst/>
                <a:latin typeface="Times New Roman"/>
                <a:ea typeface="Times New Roman"/>
              </a:rPr>
              <a:t> 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EF8FF4-76F0-4BFD-BE78-20560AD924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645024"/>
            <a:ext cx="2411760" cy="21414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E44637-E786-4DE0-9B95-5F3B0DA21C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645024"/>
            <a:ext cx="2411760" cy="214143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C9B1E9-AA07-4F91-917B-745E01FD10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18" y="3645024"/>
            <a:ext cx="2808312" cy="214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9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>
            <a:spLocks noGrp="1"/>
          </p:cNvSpPr>
          <p:nvPr/>
        </p:nvSpPr>
        <p:spPr>
          <a:xfrm>
            <a:off x="285720" y="188640"/>
            <a:ext cx="4071966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</a:rPr>
              <a:t>Участие в конкурсе «Золотая Осень»</a:t>
            </a:r>
          </a:p>
          <a:p>
            <a:pPr marL="449580" algn="ctr">
              <a:spcAft>
                <a:spcPts val="0"/>
              </a:spcAft>
            </a:pPr>
            <a:r>
              <a:rPr lang="ru-RU" sz="1600" dirty="0">
                <a:effectLst/>
                <a:latin typeface="Times New Roman"/>
                <a:ea typeface="Times New Roman"/>
              </a:rPr>
              <a:t>2021г. </a:t>
            </a:r>
          </a:p>
        </p:txBody>
      </p:sp>
      <p:sp>
        <p:nvSpPr>
          <p:cNvPr id="3" name="Заголовок 2"/>
          <p:cNvSpPr>
            <a:spLocks noGrp="1"/>
          </p:cNvSpPr>
          <p:nvPr/>
        </p:nvSpPr>
        <p:spPr>
          <a:xfrm>
            <a:off x="5324945" y="3319347"/>
            <a:ext cx="3500462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49580" algn="ctr">
              <a:spcAft>
                <a:spcPts val="0"/>
              </a:spcAft>
            </a:pPr>
            <a:endParaRPr lang="ru-RU" sz="1600" b="1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4" name="Заголовок 2"/>
          <p:cNvSpPr>
            <a:spLocks noGrp="1"/>
          </p:cNvSpPr>
          <p:nvPr/>
        </p:nvSpPr>
        <p:spPr>
          <a:xfrm>
            <a:off x="5004048" y="420509"/>
            <a:ext cx="3286148" cy="560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303F50"/>
                </a:solidFill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600" b="1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</a:rPr>
              <a:t>«Дружно мы весну встречаем».</a:t>
            </a:r>
          </a:p>
          <a:p>
            <a:pPr marL="449580" algn="ctr">
              <a:spcAft>
                <a:spcPts val="0"/>
              </a:spcAft>
            </a:pPr>
            <a:r>
              <a:rPr lang="ru-RU" sz="1600" dirty="0">
                <a:effectLst/>
                <a:latin typeface="Times New Roman"/>
                <a:ea typeface="Times New Roman"/>
              </a:rPr>
              <a:t> 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09481"/>
            <a:ext cx="3389311" cy="2419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513E778-D231-40EA-B4B4-92592E6F93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789501"/>
            <a:ext cx="2552654" cy="24324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9CE257E-75A1-4B54-A3E2-E863C22800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21" y="992881"/>
            <a:ext cx="3671465" cy="243242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631273-A5B1-4084-9EE6-B6F44D11C9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109" y="3789502"/>
            <a:ext cx="2831479" cy="243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3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>
            <a:spLocks noGrp="1"/>
          </p:cNvSpPr>
          <p:nvPr>
            <p:ph type="title"/>
          </p:nvPr>
        </p:nvSpPr>
        <p:spPr>
          <a:xfrm>
            <a:off x="323528" y="51940"/>
            <a:ext cx="8640960" cy="114300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работы детей и родителей</a:t>
            </a:r>
          </a:p>
        </p:txBody>
      </p:sp>
      <p:pic>
        <p:nvPicPr>
          <p:cNvPr id="20" name="Рисунок 19" descr="C:\Users\пк\AppData\Local\Microsoft\Windows\Temporary Internet Files\Content.Word\IMG-20220122-WA012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706" y="1078801"/>
            <a:ext cx="2417440" cy="2350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7B9D50-62AE-4BE0-8A66-FE177D8C6A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00105" y="1111066"/>
            <a:ext cx="2350197" cy="221688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BAC39F4-9A18-4065-B045-4E9248E31A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1674" y="863439"/>
            <a:ext cx="2350200" cy="278092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F28BDDD-4FDE-4901-A11E-CDCC2A5E20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454" y="3627413"/>
            <a:ext cx="2257190" cy="252236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CE8DB4A-5F28-485C-B2EE-B5380F2EE0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6958" y="3457302"/>
            <a:ext cx="2504876" cy="288032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296338A-EFA0-49FE-8182-4365D9C153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0815" y="3844599"/>
            <a:ext cx="2522369" cy="208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3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4"/>
          <p:cNvSpPr>
            <a:spLocks noGrp="1"/>
          </p:cNvSpPr>
          <p:nvPr>
            <p:ph type="title"/>
          </p:nvPr>
        </p:nvSpPr>
        <p:spPr>
          <a:xfrm>
            <a:off x="-214346" y="214290"/>
            <a:ext cx="9358346" cy="87673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</a:t>
            </a:r>
            <a:b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27069E-8857-4207-9A3D-7DA759FF59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89" y="735348"/>
            <a:ext cx="2808312" cy="23592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3BBE23-55B8-4717-958F-DBFCE390C7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089" y="735348"/>
            <a:ext cx="2808311" cy="23592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C83949-D3F1-4BF2-A71D-931A590EE9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98" y="3373994"/>
            <a:ext cx="1770420" cy="235926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1F3E55C-75A7-40B7-9421-4F8671E1BA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980" y="3373994"/>
            <a:ext cx="1770420" cy="235926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16C378B-9AF7-451B-ACBE-10C1FE22D8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373994"/>
            <a:ext cx="1770420" cy="23592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C3D8BC-0E12-40F3-8B90-9EC607E0C7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587" y="3373994"/>
            <a:ext cx="2230274" cy="235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3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Заголовок 2"/>
          <p:cNvSpPr>
            <a:spLocks noGrp="1"/>
          </p:cNvSpPr>
          <p:nvPr>
            <p:ph type="title"/>
          </p:nvPr>
        </p:nvSpPr>
        <p:spPr>
          <a:xfrm>
            <a:off x="2195736" y="-243408"/>
            <a:ext cx="4104456" cy="934292"/>
          </a:xfrm>
        </p:spPr>
        <p:txBody>
          <a:bodyPr>
            <a:normAutofit/>
          </a:bodyPr>
          <a:lstStyle/>
          <a:p>
            <a:r>
              <a:rPr lang="ru-RU" sz="280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355374" y="476672"/>
            <a:ext cx="8568952" cy="6192688"/>
          </a:xfrm>
          <a:prstGeom prst="rect">
            <a:avLst/>
          </a:prstGeom>
          <a:solidFill>
            <a:schemeClr val="accent6">
              <a:lumMod val="20000"/>
              <a:lumOff val="80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1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«Визитная карточка»</a:t>
            </a:r>
          </a:p>
          <a:p>
            <a:r>
              <a:rPr lang="ru-RU" sz="2800" dirty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2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«Курсы повышение квалификации»</a:t>
            </a:r>
            <a:endParaRPr lang="ru-RU" sz="2800" b="1" dirty="0">
              <a:solidFill>
                <a:srgbClr val="FFCC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Радел 3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«Документы»</a:t>
            </a:r>
          </a:p>
          <a:p>
            <a:r>
              <a:rPr lang="ru-RU" sz="2800" dirty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4</a:t>
            </a:r>
            <a:r>
              <a:rPr lang="ru-RU" sz="2800" b="1" dirty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Эссе «Я воспитатель»</a:t>
            </a:r>
          </a:p>
          <a:p>
            <a:r>
              <a:rPr lang="ru-RU" sz="2800" dirty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5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«Методическая деятельность»                   </a:t>
            </a:r>
          </a:p>
          <a:p>
            <a:r>
              <a:rPr lang="ru-RU" sz="2800" dirty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6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«Педагогическая копилка»          </a:t>
            </a:r>
          </a:p>
          <a:p>
            <a:r>
              <a:rPr lang="ru-RU" sz="2800" dirty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7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«Общественная деятельность»</a:t>
            </a:r>
          </a:p>
          <a:p>
            <a:r>
              <a:rPr lang="ru-RU" sz="2800" dirty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8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«Достижения педагога»</a:t>
            </a:r>
          </a:p>
          <a:p>
            <a:r>
              <a:rPr lang="ru-RU" sz="2800" dirty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9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«Духовно-нравственное воспитание»</a:t>
            </a:r>
          </a:p>
          <a:p>
            <a:r>
              <a:rPr lang="ru-RU" sz="2800" dirty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10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работы по самообразованию»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11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«Мои коллеги»</a:t>
            </a:r>
            <a:endParaRPr lang="ru-RU" sz="2800" b="1" dirty="0">
              <a:solidFill>
                <a:srgbClr val="FFCC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76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51940"/>
            <a:ext cx="8640960" cy="1143000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«Педагогическая копилка»</a:t>
            </a:r>
          </a:p>
        </p:txBody>
      </p:sp>
      <p:sp>
        <p:nvSpPr>
          <p:cNvPr id="3" name="Заголовок 2"/>
          <p:cNvSpPr>
            <a:spLocks noGrp="1"/>
          </p:cNvSpPr>
          <p:nvPr/>
        </p:nvSpPr>
        <p:spPr>
          <a:xfrm>
            <a:off x="1619673" y="980729"/>
            <a:ext cx="5184576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sz="1400" dirty="0">
                <a:solidFill>
                  <a:srgbClr val="303F50"/>
                </a:solidFill>
                <a:latin typeface="Times New Roman"/>
                <a:ea typeface="Times New Roman"/>
                <a:cs typeface="Times New Roman"/>
              </a:rPr>
              <a:t>                         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marL="449580">
              <a:spcAft>
                <a:spcPts val="0"/>
              </a:spcAft>
            </a:pPr>
            <a:r>
              <a:rPr lang="ru-RU" sz="1200" dirty="0">
                <a:effectLst/>
                <a:latin typeface="Times New Roman"/>
                <a:ea typeface="Times New Roman"/>
              </a:rPr>
              <a:t> </a:t>
            </a:r>
          </a:p>
        </p:txBody>
      </p:sp>
      <p:sp>
        <p:nvSpPr>
          <p:cNvPr id="8" name="Заголовок 2"/>
          <p:cNvSpPr>
            <a:spLocks noGrp="1"/>
          </p:cNvSpPr>
          <p:nvPr/>
        </p:nvSpPr>
        <p:spPr>
          <a:xfrm>
            <a:off x="611560" y="1137332"/>
            <a:ext cx="7460902" cy="1559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303F50"/>
                </a:solidFill>
                <a:effectLst/>
                <a:latin typeface="Times New Roman"/>
                <a:ea typeface="Times New Roman"/>
                <a:cs typeface="Times New Roman"/>
              </a:rPr>
              <a:t>Мастер класс для педагогов  Нетрадиционная техника рисовани</a:t>
            </a:r>
            <a:r>
              <a:rPr lang="ru-RU" sz="1600" b="1" dirty="0">
                <a:solidFill>
                  <a:srgbClr val="303F50"/>
                </a:solidFill>
                <a:latin typeface="Times New Roman"/>
                <a:ea typeface="Times New Roman"/>
                <a:cs typeface="Times New Roman"/>
              </a:rPr>
              <a:t>я  тема:</a:t>
            </a:r>
          </a:p>
          <a:p>
            <a:pPr algn="ctr">
              <a:spcBef>
                <a:spcPts val="75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303F50"/>
                </a:solidFill>
                <a:effectLst/>
                <a:latin typeface="Times New Roman"/>
                <a:ea typeface="Times New Roman"/>
                <a:cs typeface="Times New Roman"/>
              </a:rPr>
              <a:t> « Сухая кисть»2023г.</a:t>
            </a:r>
            <a:endParaRPr lang="ru-RU" sz="1600" b="1" dirty="0">
              <a:effectLst/>
              <a:latin typeface="Calibri"/>
              <a:ea typeface="Calibri"/>
              <a:cs typeface="Times New Roman"/>
            </a:endParaRPr>
          </a:p>
          <a:p>
            <a:pPr marL="449580" algn="ctr">
              <a:spcAft>
                <a:spcPts val="0"/>
              </a:spcAft>
            </a:pPr>
            <a:r>
              <a:rPr lang="ru-RU" sz="1600" dirty="0">
                <a:effectLst/>
                <a:latin typeface="Times New Roman"/>
                <a:ea typeface="Times New Roman"/>
              </a:rPr>
              <a:t> 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664C01-F356-45AC-840D-C1F31ADAE7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280332"/>
            <a:ext cx="6956846" cy="384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56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>
            <a:spLocks noGrp="1"/>
          </p:cNvSpPr>
          <p:nvPr/>
        </p:nvSpPr>
        <p:spPr>
          <a:xfrm>
            <a:off x="4979643" y="548680"/>
            <a:ext cx="3286148" cy="10274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49580" algn="ctr">
              <a:spcAft>
                <a:spcPts val="0"/>
              </a:spcAft>
            </a:pPr>
            <a:r>
              <a:rPr lang="ru-RU" sz="1600" dirty="0">
                <a:effectLst/>
                <a:latin typeface="Times New Roman"/>
                <a:ea typeface="Times New Roman"/>
              </a:rPr>
              <a:t> 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FE1749-8FB3-42EB-A278-70C24F5753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3096344" cy="40050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68D30E-097E-4BB5-B79F-0B7D4AE3A1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36712"/>
            <a:ext cx="3429000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7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>
            <a:spLocks noGrp="1"/>
          </p:cNvSpPr>
          <p:nvPr/>
        </p:nvSpPr>
        <p:spPr>
          <a:xfrm>
            <a:off x="5052137" y="116632"/>
            <a:ext cx="3643338" cy="8535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ts val="750"/>
              </a:spcBef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Экологический праздник Старшей группе «Радуга»</a:t>
            </a:r>
            <a:endParaRPr lang="ru-RU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9" name="Заголовок 2"/>
          <p:cNvSpPr>
            <a:spLocks noGrp="1"/>
          </p:cNvSpPr>
          <p:nvPr/>
        </p:nvSpPr>
        <p:spPr>
          <a:xfrm>
            <a:off x="142844" y="285728"/>
            <a:ext cx="3643338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</a:rPr>
              <a:t> Экскурсия - путешествие  </a:t>
            </a:r>
            <a:endParaRPr lang="ru-RU" b="1" dirty="0">
              <a:solidFill>
                <a:schemeClr val="bg1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</a:rPr>
              <a:t> «Чем богата 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весна</a:t>
            </a:r>
            <a:r>
              <a:rPr lang="ru-RU" b="1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</a:rPr>
              <a:t>» 2022г.</a:t>
            </a:r>
            <a:endParaRPr lang="ru-RU" b="1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  <a:p>
            <a:pPr marL="449580" algn="ctr">
              <a:spcAft>
                <a:spcPts val="0"/>
              </a:spcAft>
            </a:pPr>
            <a:r>
              <a:rPr lang="ru-RU" sz="1600" dirty="0">
                <a:effectLst/>
                <a:latin typeface="Times New Roman"/>
                <a:ea typeface="Times New Roman"/>
              </a:rPr>
              <a:t> 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7123C9-3D4C-4A49-8D63-CC74506C66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1484783"/>
            <a:ext cx="3381549" cy="19442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B587B2-7F02-4BAC-A552-03E5DC1A34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3861198"/>
            <a:ext cx="3381549" cy="223224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7DB3B9-0760-4AB4-B160-7854CB85DB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861049"/>
            <a:ext cx="3381549" cy="22322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EA8121-AAD3-4D7E-A7CE-8B9D8A3C17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84783"/>
            <a:ext cx="3381549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7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>
            <a:spLocks noGrp="1"/>
          </p:cNvSpPr>
          <p:nvPr/>
        </p:nvSpPr>
        <p:spPr>
          <a:xfrm>
            <a:off x="2776638" y="-260005"/>
            <a:ext cx="3857652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</a:rPr>
              <a:t>«Уроки  безопасности</a:t>
            </a:r>
            <a:r>
              <a:rPr lang="ru-RU" sz="24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»  </a:t>
            </a:r>
            <a:r>
              <a:rPr lang="ru-RU" sz="24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 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758" y="3566265"/>
            <a:ext cx="3781689" cy="238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19149" y="-20290"/>
            <a:ext cx="2464869" cy="3857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C83905-98DA-4F27-97F9-86F7B6ACEA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18" y="669350"/>
            <a:ext cx="3625458" cy="247162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C6DB01-D8EB-4D58-BDFA-FA04B5B79F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19" y="3566266"/>
            <a:ext cx="3590724" cy="231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99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51940"/>
            <a:ext cx="8640960" cy="1143000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«Достижения педагога»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B39A90-4879-4C17-837A-6D3A3331AA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24744"/>
            <a:ext cx="3096344" cy="42429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AD314C-2A93-4D39-9B5D-3E3EE1B437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24744"/>
            <a:ext cx="3096344" cy="424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1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0E6077-05AD-4214-9325-BC2E3DDED5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58" y="260648"/>
            <a:ext cx="2355726" cy="38884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703478-946B-4BDE-A4D1-33A9967B2F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60648"/>
            <a:ext cx="2355726" cy="38884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3814041-FF28-479B-9398-3A0EB953DD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43757"/>
            <a:ext cx="2355726" cy="390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39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838629"/>
            <a:ext cx="2160240" cy="259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92735" y="144527"/>
            <a:ext cx="67185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«Духовно-нравственное воспитание»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BA79F4-151D-442D-93A9-7EC4A0588E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87" y="838629"/>
            <a:ext cx="2448272" cy="26560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019379-B572-4F68-93C0-F068570C4E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763047"/>
            <a:ext cx="2160240" cy="240597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767E361-6674-4626-9E16-E7A037696D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8723" y="2140109"/>
            <a:ext cx="5330397" cy="27274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5214DA5-1A94-4C0F-B7A3-372ECD9F24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7825" y="3687019"/>
            <a:ext cx="2515743" cy="244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30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9952"/>
            <a:ext cx="75997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«Мои работы по самообразованию»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F570D9-60C7-4D76-A4F5-D5BF55B795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908720"/>
            <a:ext cx="3212093" cy="34563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0263E2-F7AC-4174-9D51-1D5A56734A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307" y="908720"/>
            <a:ext cx="3212093" cy="346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8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087" y="-171400"/>
            <a:ext cx="3925887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77" y="798027"/>
            <a:ext cx="4088904" cy="2872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764704"/>
            <a:ext cx="4499992" cy="290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933056"/>
            <a:ext cx="449999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38AC35-BD3D-44A1-9164-1AAD98C774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32" y="3933056"/>
            <a:ext cx="3528393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8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5194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«Мои коллеги»</a:t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/>
        </p:nvSpPr>
        <p:spPr>
          <a:xfrm>
            <a:off x="2786050" y="1071546"/>
            <a:ext cx="2811732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</a:pPr>
            <a:endParaRPr lang="ru-RU" sz="1100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Заголовок 2"/>
          <p:cNvSpPr>
            <a:spLocks noGrp="1"/>
          </p:cNvSpPr>
          <p:nvPr/>
        </p:nvSpPr>
        <p:spPr>
          <a:xfrm>
            <a:off x="714348" y="2357430"/>
            <a:ext cx="7358114" cy="12858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</a:pPr>
            <a:endParaRPr lang="ru-RU" sz="2000" b="1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548680"/>
            <a:ext cx="4213893" cy="3094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914194"/>
            <a:ext cx="4176464" cy="287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999" y="3914194"/>
            <a:ext cx="4070978" cy="287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000" y="692696"/>
            <a:ext cx="4070978" cy="310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933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11"/>
          <p:cNvSpPr>
            <a:spLocks noGrp="1"/>
          </p:cNvSpPr>
          <p:nvPr>
            <p:ph sz="half" idx="1"/>
          </p:nvPr>
        </p:nvSpPr>
        <p:spPr>
          <a:xfrm>
            <a:off x="214282" y="908720"/>
            <a:ext cx="8715436" cy="5256584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Ф.И.О.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Сайдулаева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Сацита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Амарбековна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14.07.1978года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     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детского сада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профессиональное образовательное учреждение  «Грозненский педагогический колледж»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стаж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лет 9 месяцев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стаж 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лет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в данном учреждении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лет 9 месяцев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Заголовок 10"/>
          <p:cNvSpPr>
            <a:spLocks noGrp="1"/>
          </p:cNvSpPr>
          <p:nvPr>
            <p:ph type="title"/>
          </p:nvPr>
        </p:nvSpPr>
        <p:spPr>
          <a:xfrm>
            <a:off x="1610748" y="260648"/>
            <a:ext cx="5760640" cy="64807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«Визитная карточка»</a:t>
            </a:r>
            <a:b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427413" y="41290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86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4"/>
          <p:cNvSpPr>
            <a:spLocks noGrp="1"/>
          </p:cNvSpPr>
          <p:nvPr>
            <p:ph type="title"/>
          </p:nvPr>
        </p:nvSpPr>
        <p:spPr>
          <a:xfrm>
            <a:off x="1428728" y="1000108"/>
            <a:ext cx="6429420" cy="3714776"/>
          </a:xfrm>
        </p:spPr>
        <p:txBody>
          <a:bodyPr>
            <a:noAutofit/>
          </a:bodyPr>
          <a:lstStyle/>
          <a:p>
            <a:r>
              <a:rPr lang="ru-RU" sz="7200" dirty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  <a:br>
              <a:rPr lang="ru-RU" sz="7200" dirty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dirty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br>
              <a:rPr lang="ru-RU" sz="7200" dirty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dirty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внимание.</a:t>
            </a:r>
          </a:p>
        </p:txBody>
      </p:sp>
    </p:spTree>
    <p:extLst>
      <p:ext uri="{BB962C8B-B14F-4D97-AF65-F5344CB8AC3E}">
        <p14:creationId xmlns:p14="http://schemas.microsoft.com/office/powerpoint/2010/main" val="419718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785786" y="1196752"/>
            <a:ext cx="7746654" cy="50183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*201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г. ООО «</a:t>
            </a:r>
            <a:r>
              <a:rPr lang="ru-RU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Ресс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Эко» по программе «Обучение навыкам оказания первой помощи пострадавшим» в объёме 16 часов.</a:t>
            </a:r>
          </a:p>
          <a:p>
            <a:pPr algn="l"/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*2018 г. «Чеченский государственный педагогический университет» по программе «Современной технологии и методики работы с детьми дошкольного возраста в соответствие с ФГОС ДО» в объёме 72 часов.</a:t>
            </a:r>
          </a:p>
          <a:p>
            <a:pPr algn="l"/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*2020 г. ООО «Центр инновационного образования и воспитания» по программе «Основы обеспечения информационной безопасности детей».</a:t>
            </a:r>
          </a:p>
          <a:p>
            <a:pPr algn="l"/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*2020 г. ООО «Центр инновационного образования и воспитания» по программе «Обработка персональных данных в образовательных организациях» в объеме 17 часов.</a:t>
            </a:r>
          </a:p>
          <a:p>
            <a:pPr algn="l"/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*2020 г. ООО «Центр инновационного образования и воспитания» по программе «Формирование и развитие педагогической ИКТ – компетентности в соответствии с требованием ФГОС и профессионального стандарта» в объеме 66 часов.</a:t>
            </a:r>
          </a:p>
          <a:p>
            <a:pPr algn="l"/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*2021 г. ООО «Центр инновационного образования и воспитания» по программе «Профилактика гриппа и острых респираторных вирусных инфекций, в том числе новой </a:t>
            </a:r>
            <a:r>
              <a:rPr lang="ru-RU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коронавирусной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инфекции (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COVID –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19)» в объеме 36 часов.</a:t>
            </a:r>
            <a:endParaRPr lang="ru-RU" sz="1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0"/>
          <p:cNvSpPr>
            <a:spLocks noGrp="1"/>
          </p:cNvSpPr>
          <p:nvPr>
            <p:ph type="title"/>
          </p:nvPr>
        </p:nvSpPr>
        <p:spPr>
          <a:xfrm>
            <a:off x="1763688" y="642918"/>
            <a:ext cx="5760640" cy="481826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«Курсы повышения квалификации»</a:t>
            </a:r>
            <a:b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80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пк\AppData\Local\Microsoft\Windows\Temporary Internet Files\Content.Word\IMG-20220117-WA004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0648"/>
            <a:ext cx="4248472" cy="26642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B71076-CE7D-4B3D-9C99-C39BB5DD68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161" y="260648"/>
            <a:ext cx="4292087" cy="26765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FE46A74-4DE7-4564-ACBB-81442122E8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35" y="3068960"/>
            <a:ext cx="3108437" cy="216024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3C68A85-972B-4CFD-AB32-8E25F81BFC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775" y="3126660"/>
            <a:ext cx="3812946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6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D69B22-8D8E-4F03-BFD8-4CC04CCC0C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12976"/>
            <a:ext cx="2725948" cy="256347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AE7E3D7-5ABE-4431-8617-86BE496A68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17" y="424940"/>
            <a:ext cx="2664258" cy="22839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0D7B7DD-8FD7-4761-A72B-681DFE604D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7" y="424938"/>
            <a:ext cx="2664258" cy="228397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FEC90EB-5A98-4B60-ADEB-67D91DC728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7" y="3212976"/>
            <a:ext cx="2664258" cy="256347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C88B375-CBC8-4B0E-B7AA-F4A4052A81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497" y="424938"/>
            <a:ext cx="2489421" cy="22839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10C073D-FBCF-4627-8211-A7ACD64B12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939" y="3212976"/>
            <a:ext cx="2561393" cy="256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2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131839" y="1018595"/>
            <a:ext cx="4608513" cy="1131887"/>
            <a:chOff x="720" y="1392"/>
            <a:chExt cx="4058" cy="480"/>
          </a:xfrm>
        </p:grpSpPr>
        <p:sp>
          <p:nvSpPr>
            <p:cNvPr id="5" name="AutoShape 4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shade val="92157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7" name="AutoShape 6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gamma/>
                      <a:tint val="41176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" name="AutoShape 7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33333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503453" y="437367"/>
            <a:ext cx="611188" cy="608013"/>
            <a:chOff x="579" y="1386"/>
            <a:chExt cx="385" cy="383"/>
          </a:xfrm>
        </p:grpSpPr>
        <p:sp>
          <p:nvSpPr>
            <p:cNvPr id="10" name="Oval 9"/>
            <p:cNvSpPr>
              <a:spLocks noChangeArrowheads="1"/>
            </p:cNvSpPr>
            <p:nvPr/>
          </p:nvSpPr>
          <p:spPr bwMode="gray">
            <a:xfrm>
              <a:off x="579" y="1386"/>
              <a:ext cx="385" cy="383"/>
            </a:xfrm>
            <a:prstGeom prst="ellipse">
              <a:avLst/>
            </a:prstGeom>
            <a:solidFill>
              <a:srgbClr val="80808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587" y="1392"/>
              <a:ext cx="369" cy="369"/>
              <a:chOff x="587" y="1392"/>
              <a:chExt cx="369" cy="369"/>
            </a:xfrm>
          </p:grpSpPr>
          <p:sp>
            <p:nvSpPr>
              <p:cNvPr id="12" name="Oval 11"/>
              <p:cNvSpPr>
                <a:spLocks noChangeArrowheads="1"/>
              </p:cNvSpPr>
              <p:nvPr/>
            </p:nvSpPr>
            <p:spPr bwMode="gray">
              <a:xfrm>
                <a:off x="587" y="1392"/>
                <a:ext cx="369" cy="36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3" name="Oval 12"/>
              <p:cNvSpPr>
                <a:spLocks noChangeArrowheads="1"/>
              </p:cNvSpPr>
              <p:nvPr/>
            </p:nvSpPr>
            <p:spPr bwMode="gray">
              <a:xfrm>
                <a:off x="592" y="1394"/>
                <a:ext cx="359" cy="36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4" name="Oval 13"/>
              <p:cNvSpPr>
                <a:spLocks noChangeArrowheads="1"/>
              </p:cNvSpPr>
              <p:nvPr/>
            </p:nvSpPr>
            <p:spPr bwMode="gray">
              <a:xfrm>
                <a:off x="596" y="1397"/>
                <a:ext cx="342" cy="33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5" name="Oval 14"/>
              <p:cNvSpPr>
                <a:spLocks noChangeArrowheads="1"/>
              </p:cNvSpPr>
              <p:nvPr/>
            </p:nvSpPr>
            <p:spPr bwMode="gray">
              <a:xfrm>
                <a:off x="615" y="1407"/>
                <a:ext cx="305" cy="273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</p:grpSp>
      <p:sp>
        <p:nvSpPr>
          <p:cNvPr id="16" name="Text Box 15"/>
          <p:cNvSpPr txBox="1">
            <a:spLocks noChangeArrowheads="1"/>
          </p:cNvSpPr>
          <p:nvPr/>
        </p:nvSpPr>
        <p:spPr bwMode="gray">
          <a:xfrm>
            <a:off x="636992" y="50621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080808"/>
                </a:solidFill>
              </a:rPr>
              <a:t>1</a:t>
            </a: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1916508" y="2552448"/>
            <a:ext cx="4671716" cy="1740648"/>
            <a:chOff x="720" y="1392"/>
            <a:chExt cx="4058" cy="480"/>
          </a:xfrm>
        </p:grpSpPr>
        <p:sp>
          <p:nvSpPr>
            <p:cNvPr id="18" name="AutoShape 17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shade val="89020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9" name="Group 18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20" name="AutoShape 19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alpha val="0"/>
                    </a:schemeClr>
                  </a:gs>
                  <a:gs pos="100000">
                    <a:schemeClr val="hlink">
                      <a:gamma/>
                      <a:tint val="41176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" name="AutoShape 20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gamma/>
                      <a:tint val="3333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1089803" y="2116421"/>
            <a:ext cx="611188" cy="608013"/>
            <a:chOff x="579" y="1386"/>
            <a:chExt cx="385" cy="383"/>
          </a:xfrm>
        </p:grpSpPr>
        <p:sp>
          <p:nvSpPr>
            <p:cNvPr id="23" name="Oval 22"/>
            <p:cNvSpPr>
              <a:spLocks noChangeArrowheads="1"/>
            </p:cNvSpPr>
            <p:nvPr/>
          </p:nvSpPr>
          <p:spPr bwMode="gray">
            <a:xfrm>
              <a:off x="579" y="1386"/>
              <a:ext cx="385" cy="383"/>
            </a:xfrm>
            <a:prstGeom prst="ellipse">
              <a:avLst/>
            </a:prstGeom>
            <a:solidFill>
              <a:srgbClr val="80808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4" name="Group 23"/>
            <p:cNvGrpSpPr>
              <a:grpSpLocks/>
            </p:cNvGrpSpPr>
            <p:nvPr/>
          </p:nvGrpSpPr>
          <p:grpSpPr bwMode="auto">
            <a:xfrm>
              <a:off x="587" y="1392"/>
              <a:ext cx="369" cy="369"/>
              <a:chOff x="587" y="1392"/>
              <a:chExt cx="369" cy="369"/>
            </a:xfrm>
          </p:grpSpPr>
          <p:sp>
            <p:nvSpPr>
              <p:cNvPr id="25" name="Oval 24"/>
              <p:cNvSpPr>
                <a:spLocks noChangeArrowheads="1"/>
              </p:cNvSpPr>
              <p:nvPr/>
            </p:nvSpPr>
            <p:spPr bwMode="gray">
              <a:xfrm>
                <a:off x="587" y="1392"/>
                <a:ext cx="369" cy="36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26" name="Oval 25"/>
              <p:cNvSpPr>
                <a:spLocks noChangeArrowheads="1"/>
              </p:cNvSpPr>
              <p:nvPr/>
            </p:nvSpPr>
            <p:spPr bwMode="gray">
              <a:xfrm>
                <a:off x="592" y="1394"/>
                <a:ext cx="359" cy="36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27" name="Oval 26"/>
              <p:cNvSpPr>
                <a:spLocks noChangeArrowheads="1"/>
              </p:cNvSpPr>
              <p:nvPr/>
            </p:nvSpPr>
            <p:spPr bwMode="gray">
              <a:xfrm>
                <a:off x="596" y="1397"/>
                <a:ext cx="342" cy="33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28" name="Oval 27"/>
              <p:cNvSpPr>
                <a:spLocks noChangeArrowheads="1"/>
              </p:cNvSpPr>
              <p:nvPr/>
            </p:nvSpPr>
            <p:spPr bwMode="gray">
              <a:xfrm>
                <a:off x="615" y="1407"/>
                <a:ext cx="305" cy="273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</p:grpSp>
      <p:sp>
        <p:nvSpPr>
          <p:cNvPr id="29" name="Text Box 28"/>
          <p:cNvSpPr txBox="1">
            <a:spLocks noChangeArrowheads="1"/>
          </p:cNvSpPr>
          <p:nvPr/>
        </p:nvSpPr>
        <p:spPr bwMode="gray">
          <a:xfrm>
            <a:off x="1197753" y="2178334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080808"/>
                </a:solidFill>
              </a:rPr>
              <a:t>2</a:t>
            </a:r>
          </a:p>
        </p:txBody>
      </p: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4211960" y="5012042"/>
            <a:ext cx="4354099" cy="990600"/>
            <a:chOff x="720" y="1392"/>
            <a:chExt cx="4058" cy="480"/>
          </a:xfrm>
        </p:grpSpPr>
        <p:sp>
          <p:nvSpPr>
            <p:cNvPr id="31" name="AutoShape 30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92157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32" name="Group 31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33" name="AutoShape 32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41176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4" name="AutoShape 33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33333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1875793" y="4372322"/>
            <a:ext cx="611188" cy="608013"/>
            <a:chOff x="579" y="1386"/>
            <a:chExt cx="385" cy="383"/>
          </a:xfrm>
        </p:grpSpPr>
        <p:sp>
          <p:nvSpPr>
            <p:cNvPr id="36" name="Oval 35"/>
            <p:cNvSpPr>
              <a:spLocks noChangeArrowheads="1"/>
            </p:cNvSpPr>
            <p:nvPr/>
          </p:nvSpPr>
          <p:spPr bwMode="gray">
            <a:xfrm>
              <a:off x="579" y="1386"/>
              <a:ext cx="385" cy="383"/>
            </a:xfrm>
            <a:prstGeom prst="ellipse">
              <a:avLst/>
            </a:prstGeom>
            <a:solidFill>
              <a:srgbClr val="80808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37" name="Group 36"/>
            <p:cNvGrpSpPr>
              <a:grpSpLocks/>
            </p:cNvGrpSpPr>
            <p:nvPr/>
          </p:nvGrpSpPr>
          <p:grpSpPr bwMode="auto">
            <a:xfrm>
              <a:off x="587" y="1392"/>
              <a:ext cx="369" cy="369"/>
              <a:chOff x="587" y="1392"/>
              <a:chExt cx="369" cy="369"/>
            </a:xfrm>
          </p:grpSpPr>
          <p:sp>
            <p:nvSpPr>
              <p:cNvPr id="38" name="Oval 37"/>
              <p:cNvSpPr>
                <a:spLocks noChangeArrowheads="1"/>
              </p:cNvSpPr>
              <p:nvPr/>
            </p:nvSpPr>
            <p:spPr bwMode="gray">
              <a:xfrm>
                <a:off x="587" y="1392"/>
                <a:ext cx="369" cy="36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39" name="Oval 38"/>
              <p:cNvSpPr>
                <a:spLocks noChangeArrowheads="1"/>
              </p:cNvSpPr>
              <p:nvPr/>
            </p:nvSpPr>
            <p:spPr bwMode="gray">
              <a:xfrm>
                <a:off x="592" y="1394"/>
                <a:ext cx="359" cy="36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40" name="Oval 39"/>
              <p:cNvSpPr>
                <a:spLocks noChangeArrowheads="1"/>
              </p:cNvSpPr>
              <p:nvPr/>
            </p:nvSpPr>
            <p:spPr bwMode="gray">
              <a:xfrm>
                <a:off x="596" y="1397"/>
                <a:ext cx="342" cy="33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41" name="Oval 40"/>
              <p:cNvSpPr>
                <a:spLocks noChangeArrowheads="1"/>
              </p:cNvSpPr>
              <p:nvPr/>
            </p:nvSpPr>
            <p:spPr bwMode="gray">
              <a:xfrm>
                <a:off x="615" y="1407"/>
                <a:ext cx="305" cy="273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</p:grpSp>
      <p:sp>
        <p:nvSpPr>
          <p:cNvPr id="42" name="Text Box 41"/>
          <p:cNvSpPr txBox="1">
            <a:spLocks noChangeArrowheads="1"/>
          </p:cNvSpPr>
          <p:nvPr/>
        </p:nvSpPr>
        <p:spPr bwMode="gray">
          <a:xfrm>
            <a:off x="1990887" y="4436151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080808"/>
                </a:solidFill>
              </a:rPr>
              <a:t>3</a:t>
            </a:r>
          </a:p>
        </p:txBody>
      </p:sp>
      <p:sp>
        <p:nvSpPr>
          <p:cNvPr id="43" name="Text Box 42"/>
          <p:cNvSpPr txBox="1">
            <a:spLocks noChangeArrowheads="1"/>
          </p:cNvSpPr>
          <p:nvPr/>
        </p:nvSpPr>
        <p:spPr bwMode="white">
          <a:xfrm>
            <a:off x="3131840" y="1162615"/>
            <a:ext cx="4751116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Пускай мне не суждено совершить      подвиг, но я горжусь тем, что люди мне  доверили самое дорогое – своих детей!</a:t>
            </a:r>
          </a:p>
        </p:txBody>
      </p:sp>
      <p:sp>
        <p:nvSpPr>
          <p:cNvPr id="44" name="Text Box 43"/>
          <p:cNvSpPr txBox="1">
            <a:spLocks noChangeArrowheads="1"/>
          </p:cNvSpPr>
          <p:nvPr/>
        </p:nvSpPr>
        <p:spPr bwMode="white">
          <a:xfrm>
            <a:off x="2086137" y="2686929"/>
            <a:ext cx="4862127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Дела? Проблемы? Все пустое! Душа ребенка – вот святое! Цветок в душе еще так мал! Успей полить, чтоб не завял!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Box 44"/>
          <p:cNvSpPr txBox="1">
            <a:spLocks noChangeArrowheads="1"/>
          </p:cNvSpPr>
          <p:nvPr/>
        </p:nvSpPr>
        <p:spPr bwMode="white">
          <a:xfrm>
            <a:off x="2605223" y="4414719"/>
            <a:ext cx="3786469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Моё жизненное кредо: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44"/>
          <p:cNvSpPr txBox="1">
            <a:spLocks noChangeArrowheads="1"/>
          </p:cNvSpPr>
          <p:nvPr/>
        </p:nvSpPr>
        <p:spPr bwMode="white">
          <a:xfrm>
            <a:off x="1168850" y="495375"/>
            <a:ext cx="45731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Моё педагогическое кредо: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 Box 44"/>
          <p:cNvSpPr txBox="1">
            <a:spLocks noChangeArrowheads="1"/>
          </p:cNvSpPr>
          <p:nvPr/>
        </p:nvSpPr>
        <p:spPr bwMode="white">
          <a:xfrm>
            <a:off x="4222690" y="4956522"/>
            <a:ext cx="5037479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«Пришла в детский сад – улыбнись</a:t>
            </a:r>
          </a:p>
          <a:p>
            <a:pPr eaLnBrk="0" hangingPunct="0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пороге! Все, что ты отдаешь, получаешь обратно в итоге! 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 Box 44"/>
          <p:cNvSpPr txBox="1">
            <a:spLocks noChangeArrowheads="1"/>
          </p:cNvSpPr>
          <p:nvPr/>
        </p:nvSpPr>
        <p:spPr bwMode="white">
          <a:xfrm>
            <a:off x="1825372" y="2107143"/>
            <a:ext cx="3786469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девиз: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7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75856" y="188640"/>
            <a:ext cx="4248472" cy="576064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Эссе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n>
                  <a:solidFill>
                    <a:srgbClr val="C0041F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«Я – воспитатель»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620688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  <a:endParaRPr lang="ru-RU" sz="1400" dirty="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764704"/>
            <a:ext cx="7776864" cy="5055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 </a:t>
            </a:r>
            <a:r>
              <a:rPr lang="ru-RU" b="1" dirty="0"/>
              <a:t>Эссе «Я – педагог».</a:t>
            </a:r>
            <a:endParaRPr lang="ru-RU" dirty="0"/>
          </a:p>
          <a:p>
            <a:r>
              <a:rPr lang="ru-RU" dirty="0"/>
              <a:t> </a:t>
            </a:r>
            <a:r>
              <a:rPr lang="ru-RU" i="1" dirty="0"/>
              <a:t>«Воспитатель — это волшебник,</a:t>
            </a:r>
            <a:endParaRPr lang="ru-RU" dirty="0"/>
          </a:p>
          <a:p>
            <a:r>
              <a:rPr lang="ru-RU" i="1" dirty="0"/>
              <a:t>который открывает детям дверь в мир взрослых.</a:t>
            </a:r>
            <a:endParaRPr lang="ru-RU" dirty="0"/>
          </a:p>
          <a:p>
            <a:r>
              <a:rPr lang="ru-RU" i="1" dirty="0"/>
              <a:t>И от того, что знает и умеет воспитатель,</a:t>
            </a:r>
            <a:endParaRPr lang="ru-RU" dirty="0"/>
          </a:p>
          <a:p>
            <a:r>
              <a:rPr lang="ru-RU" i="1" dirty="0"/>
              <a:t>зависит и то, чему и как он научит</a:t>
            </a:r>
            <a:endParaRPr lang="ru-RU" dirty="0"/>
          </a:p>
          <a:p>
            <a:r>
              <a:rPr lang="ru-RU" i="1" dirty="0"/>
              <a:t>своих воспитанников».</a:t>
            </a:r>
            <a:endParaRPr lang="ru-RU" dirty="0"/>
          </a:p>
          <a:p>
            <a:r>
              <a:rPr lang="ru-RU" i="1" dirty="0"/>
              <a:t>                                                                                       Клод Адриан Гельвеций</a:t>
            </a:r>
            <a:endParaRPr lang="ru-RU" dirty="0"/>
          </a:p>
          <a:p>
            <a:r>
              <a:rPr lang="ru-RU" dirty="0"/>
              <a:t> 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считаю, что профессия воспитателя в детском саду – одна из главных профессий в образовании. Воспитание детей есть основа, на которой в дальнейшем формируется характер и развиваются способности и умения. Воспитатель детского сада для каждого ребенка – вторая мать, любящая, но и разумно требовательная, а детский сад – второй родной дом. Именно любовь к детям делает труд педагога более привлекательной, помогает увидеть в каждом ребенке личность.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Встречаясь каждый день со своей ребятнёй, я вижу в их глазах доверие и уважение, ответную любовь. А для этого я просто живу детством: играю, мечтаю, фантазирую вместе с детьми. Строя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образовательный процесс я всегда учитываю интересы детей и родителей.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говорил Л. Н. Толстой «Любовь – это значит жить жизнью того, кого ты любишь». В этих словах и заключается смысл нашей работы. Я счастливый человек! Я люблю детей! Я забочусь о них – это самое прекрасное чувство.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Работая в детском саду, не перестаю удивляться, каждый ребенок уникален, по-своему.  Настолько они разные, интересные, забавные удивительно умные. Я прихожу в группу с хорошим настроением и полностью погружаюсь в свою работу.</a:t>
            </a:r>
          </a:p>
          <a:p>
            <a:r>
              <a:rPr lang="ru-RU" sz="1200" dirty="0"/>
              <a:t> </a:t>
            </a:r>
          </a:p>
          <a:p>
            <a:r>
              <a:rPr lang="ru-RU" sz="105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6696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3131840" y="4580002"/>
            <a:ext cx="5184576" cy="2017349"/>
            <a:chOff x="720" y="1392"/>
            <a:chExt cx="4058" cy="480"/>
          </a:xfrm>
        </p:grpSpPr>
        <p:sp>
          <p:nvSpPr>
            <p:cNvPr id="31" name="AutoShape 30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92157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32" name="Group 31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33" name="AutoShape 32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41176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4" name="AutoShape 33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33333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48" name="Text Box 44"/>
          <p:cNvSpPr txBox="1">
            <a:spLocks noChangeArrowheads="1"/>
          </p:cNvSpPr>
          <p:nvPr/>
        </p:nvSpPr>
        <p:spPr bwMode="white">
          <a:xfrm>
            <a:off x="3907746" y="4410725"/>
            <a:ext cx="3312368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Личностные характеристики</a:t>
            </a:r>
            <a:endParaRPr lang="en-US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 Box 44"/>
          <p:cNvSpPr txBox="1">
            <a:spLocks noChangeArrowheads="1"/>
          </p:cNvSpPr>
          <p:nvPr/>
        </p:nvSpPr>
        <p:spPr bwMode="white">
          <a:xfrm>
            <a:off x="3347864" y="4860054"/>
            <a:ext cx="2304256" cy="18158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 eaLnBrk="0" hangingPunct="0">
              <a:buFont typeface="Arial" charset="0"/>
              <a:buChar char="•"/>
            </a:pPr>
            <a:endParaRPr lang="ru-RU" sz="1600" dirty="0">
              <a:solidFill>
                <a:srgbClr val="FE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0" hangingPunct="0">
              <a:buFont typeface="Arial" charset="0"/>
              <a:buChar char="•"/>
            </a:pPr>
            <a:r>
              <a:rPr lang="ru-RU" sz="16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</a:t>
            </a:r>
          </a:p>
          <a:p>
            <a:pPr marL="285750" indent="-285750" eaLnBrk="0" hangingPunct="0">
              <a:buFont typeface="Arial" charset="0"/>
              <a:buChar char="•"/>
            </a:pPr>
            <a:r>
              <a:rPr lang="ru-RU" sz="16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Отзывчивость</a:t>
            </a:r>
          </a:p>
          <a:p>
            <a:pPr marL="285750" indent="-285750" eaLnBrk="0" hangingPunct="0">
              <a:buFont typeface="Arial" charset="0"/>
              <a:buChar char="•"/>
            </a:pPr>
            <a:r>
              <a:rPr lang="ru-RU" sz="16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Находчивость</a:t>
            </a:r>
          </a:p>
          <a:p>
            <a:pPr marL="285750" indent="-285750" eaLnBrk="0" hangingPunct="0">
              <a:buFont typeface="Arial" charset="0"/>
              <a:buChar char="•"/>
            </a:pPr>
            <a:r>
              <a:rPr lang="ru-RU" sz="16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Самокритичность</a:t>
            </a:r>
          </a:p>
          <a:p>
            <a:pPr marL="285750" indent="-285750" eaLnBrk="0" hangingPunct="0">
              <a:buFont typeface="Arial" charset="0"/>
              <a:buChar char="•"/>
            </a:pPr>
            <a:r>
              <a:rPr lang="ru-RU" sz="16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Работоспособность</a:t>
            </a:r>
          </a:p>
          <a:p>
            <a:pPr marL="285750" indent="-285750" eaLnBrk="0" hangingPunct="0">
              <a:buFont typeface="Arial" charset="0"/>
              <a:buChar char="•"/>
            </a:pPr>
            <a:endParaRPr lang="en-US" sz="1600" dirty="0">
              <a:solidFill>
                <a:srgbClr val="FEFFFF"/>
              </a:solidFill>
            </a:endParaRPr>
          </a:p>
        </p:txBody>
      </p:sp>
      <p:sp>
        <p:nvSpPr>
          <p:cNvPr id="51" name="Text Box 44"/>
          <p:cNvSpPr txBox="1">
            <a:spLocks noChangeArrowheads="1"/>
          </p:cNvSpPr>
          <p:nvPr/>
        </p:nvSpPr>
        <p:spPr bwMode="white">
          <a:xfrm>
            <a:off x="5472583" y="4858398"/>
            <a:ext cx="2664296" cy="18158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 eaLnBrk="0" hangingPunct="0">
              <a:buFont typeface="Arial" charset="0"/>
              <a:buChar char="•"/>
            </a:pPr>
            <a:endParaRPr lang="ru-RU" sz="1600" dirty="0">
              <a:solidFill>
                <a:srgbClr val="FE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0" hangingPunct="0">
              <a:buFont typeface="Arial" charset="0"/>
              <a:buChar char="•"/>
            </a:pPr>
            <a:r>
              <a:rPr lang="ru-RU" sz="16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Сострадание</a:t>
            </a:r>
          </a:p>
          <a:p>
            <a:pPr marL="285750" indent="-285750" eaLnBrk="0" hangingPunct="0">
              <a:buFont typeface="Arial" charset="0"/>
              <a:buChar char="•"/>
            </a:pPr>
            <a:r>
              <a:rPr lang="ru-RU" sz="16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Тактичность</a:t>
            </a:r>
          </a:p>
          <a:p>
            <a:pPr marL="285750" indent="-285750" eaLnBrk="0" hangingPunct="0">
              <a:buFont typeface="Arial" charset="0"/>
              <a:buChar char="•"/>
            </a:pPr>
            <a:r>
              <a:rPr lang="ru-RU" sz="16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ладить с людьми</a:t>
            </a:r>
          </a:p>
          <a:p>
            <a:pPr marL="285750" indent="-285750" eaLnBrk="0" hangingPunct="0">
              <a:buFont typeface="Arial" charset="0"/>
              <a:buChar char="•"/>
            </a:pPr>
            <a:r>
              <a:rPr lang="ru-RU" sz="16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Целеустремлённость</a:t>
            </a:r>
          </a:p>
          <a:p>
            <a:pPr marL="285750" indent="-285750" eaLnBrk="0" hangingPunct="0">
              <a:buFont typeface="Arial" charset="0"/>
              <a:buChar char="•"/>
            </a:pPr>
            <a:r>
              <a:rPr lang="ru-RU" sz="16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Энтузиазм</a:t>
            </a:r>
          </a:p>
          <a:p>
            <a:pPr marL="285750" indent="-285750" eaLnBrk="0" hangingPunct="0">
              <a:buFont typeface="Arial" charset="0"/>
              <a:buChar char="•"/>
            </a:pPr>
            <a:endParaRPr lang="en-US" sz="1600" dirty="0">
              <a:solidFill>
                <a:srgbClr val="FEFFFF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DD6970-F377-4709-8947-59C45EBAB0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50" y="460156"/>
            <a:ext cx="2004989" cy="15841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10A2B7-F186-43ED-B50F-E2203E9164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4" y="3982422"/>
            <a:ext cx="2004989" cy="175195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C1E7E0-3EED-41E8-A036-3FBD82D849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50" y="2146796"/>
            <a:ext cx="1934908" cy="175195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4B966F2-EB20-4A6C-9DEB-7F52078CD9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2430" y="413188"/>
            <a:ext cx="6414638" cy="399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185873c2f9bd6e54bdd9b968742bc5f73a5a91"/>
</p:tagLst>
</file>

<file path=ppt/theme/theme1.xml><?xml version="1.0" encoding="utf-8"?>
<a:theme xmlns:a="http://schemas.openxmlformats.org/drawingml/2006/main" name="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3516</TotalTime>
  <Words>1218</Words>
  <Application>Microsoft Office PowerPoint</Application>
  <PresentationFormat>Экран (4:3)</PresentationFormat>
  <Paragraphs>133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Arial Black</vt:lpstr>
      <vt:lpstr>Calibri</vt:lpstr>
      <vt:lpstr>Times New Roman</vt:lpstr>
      <vt:lpstr>Тема Office</vt:lpstr>
      <vt:lpstr>Педагогический                      портфель                         ( моё портфолио) </vt:lpstr>
      <vt:lpstr>Содержание</vt:lpstr>
      <vt:lpstr>«Визитная карточка» </vt:lpstr>
      <vt:lpstr>«Курсы повышения квалификации» </vt:lpstr>
      <vt:lpstr>Презентация PowerPoint</vt:lpstr>
      <vt:lpstr>Презентация PowerPoint</vt:lpstr>
      <vt:lpstr>Презентация PowerPoint</vt:lpstr>
      <vt:lpstr>Эссе «Я – воспитатель» </vt:lpstr>
      <vt:lpstr>Презентация PowerPoint</vt:lpstr>
      <vt:lpstr>Моя миссия</vt:lpstr>
      <vt:lpstr>Презентация PowerPoint</vt:lpstr>
      <vt:lpstr>Презентация PowerPoint</vt:lpstr>
      <vt:lpstr>Презентация PowerPoint</vt:lpstr>
      <vt:lpstr>«Методическая деятельность»</vt:lpstr>
      <vt:lpstr>Презентация PowerPoint</vt:lpstr>
      <vt:lpstr>«Опыт работы»</vt:lpstr>
      <vt:lpstr>Презентация PowerPoint</vt:lpstr>
      <vt:lpstr>Творческие работы детей и родителей</vt:lpstr>
      <vt:lpstr>Мои  сертификаты</vt:lpstr>
      <vt:lpstr>«Педагогическая копилка»</vt:lpstr>
      <vt:lpstr>Презентация PowerPoint</vt:lpstr>
      <vt:lpstr>Презентация PowerPoint</vt:lpstr>
      <vt:lpstr>Презентация PowerPoint</vt:lpstr>
      <vt:lpstr>«Достижения педагога»</vt:lpstr>
      <vt:lpstr>Презентация PowerPoint</vt:lpstr>
      <vt:lpstr>Презентация PowerPoint</vt:lpstr>
      <vt:lpstr>Презентация PowerPoint</vt:lpstr>
      <vt:lpstr>Презентация PowerPoint</vt:lpstr>
      <vt:lpstr>«Мои коллеги» </vt:lpstr>
      <vt:lpstr>Спасибо за внимание.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Цветы на воде</dc:title>
  <dc:creator>obstinate</dc:creator>
  <dc:description>Шаблон презентации с сайта https://presentation-creation.ru/</dc:description>
  <cp:lastModifiedBy>LENOVO</cp:lastModifiedBy>
  <cp:revision>471</cp:revision>
  <dcterms:created xsi:type="dcterms:W3CDTF">2018-02-25T09:09:03Z</dcterms:created>
  <dcterms:modified xsi:type="dcterms:W3CDTF">2023-03-06T11:40:12Z</dcterms:modified>
</cp:coreProperties>
</file>