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86" r:id="rId4"/>
    <p:sldId id="287" r:id="rId5"/>
    <p:sldId id="288" r:id="rId6"/>
    <p:sldId id="294" r:id="rId7"/>
    <p:sldId id="285" r:id="rId8"/>
    <p:sldId id="282" r:id="rId9"/>
    <p:sldId id="283" r:id="rId10"/>
    <p:sldId id="260" r:id="rId11"/>
    <p:sldId id="262" r:id="rId12"/>
    <p:sldId id="280" r:id="rId13"/>
    <p:sldId id="281" r:id="rId14"/>
    <p:sldId id="263" r:id="rId15"/>
    <p:sldId id="264" r:id="rId16"/>
    <p:sldId id="265" r:id="rId17"/>
    <p:sldId id="266" r:id="rId18"/>
    <p:sldId id="291" r:id="rId19"/>
    <p:sldId id="292" r:id="rId20"/>
    <p:sldId id="267" r:id="rId21"/>
    <p:sldId id="268" r:id="rId22"/>
    <p:sldId id="293" r:id="rId23"/>
    <p:sldId id="269" r:id="rId24"/>
    <p:sldId id="270" r:id="rId25"/>
    <p:sldId id="271" r:id="rId26"/>
    <p:sldId id="273" r:id="rId27"/>
    <p:sldId id="274" r:id="rId28"/>
    <p:sldId id="275" r:id="rId29"/>
    <p:sldId id="276" r:id="rId30"/>
    <p:sldId id="279" r:id="rId31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D0ABDD-BBF2-43DC-9402-B03D5D3024E7}">
          <p14:sldIdLst>
            <p14:sldId id="256"/>
            <p14:sldId id="261"/>
            <p14:sldId id="286"/>
            <p14:sldId id="287"/>
            <p14:sldId id="288"/>
            <p14:sldId id="294"/>
            <p14:sldId id="285"/>
            <p14:sldId id="282"/>
            <p14:sldId id="283"/>
            <p14:sldId id="260"/>
            <p14:sldId id="262"/>
            <p14:sldId id="280"/>
            <p14:sldId id="281"/>
            <p14:sldId id="263"/>
            <p14:sldId id="264"/>
            <p14:sldId id="265"/>
            <p14:sldId id="266"/>
            <p14:sldId id="291"/>
            <p14:sldId id="292"/>
            <p14:sldId id="267"/>
            <p14:sldId id="268"/>
            <p14:sldId id="293"/>
            <p14:sldId id="269"/>
            <p14:sldId id="270"/>
            <p14:sldId id="271"/>
          </p14:sldIdLst>
        </p14:section>
        <p14:section name="Раздел без заголовка" id="{18197113-D842-464B-863C-B5E26B696426}">
          <p14:sldIdLst>
            <p14:sldId id="273"/>
            <p14:sldId id="274"/>
            <p14:sldId id="275"/>
            <p14:sldId id="276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B42230"/>
    <a:srgbClr val="C004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893" autoAdjust="0"/>
  </p:normalViewPr>
  <p:slideViewPr>
    <p:cSldViewPr>
      <p:cViewPr varScale="1">
        <p:scale>
          <a:sx n="94" d="100"/>
          <a:sy n="94" d="100"/>
        </p:scale>
        <p:origin x="1627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CB0C7-C36A-48DE-9F61-DA34FAF8854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8B792-052A-4871-A048-E09A3971F972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gm:t>
    </dgm:pt>
    <dgm:pt modelId="{C6A2F2A6-AB0B-404F-A44D-231DE23E3FBB}" type="parTrans" cxnId="{7C325D84-FCC1-4B98-8D96-8CF31225DCA8}">
      <dgm:prSet/>
      <dgm:spPr/>
      <dgm:t>
        <a:bodyPr/>
        <a:lstStyle/>
        <a:p>
          <a:endParaRPr lang="ru-RU"/>
        </a:p>
      </dgm:t>
    </dgm:pt>
    <dgm:pt modelId="{2F23484D-340F-415A-AC5C-6AD464FC9874}" type="sibTrans" cxnId="{7C325D84-FCC1-4B98-8D96-8CF31225DCA8}">
      <dgm:prSet/>
      <dgm:spPr/>
      <dgm:t>
        <a:bodyPr/>
        <a:lstStyle/>
        <a:p>
          <a:endParaRPr lang="ru-RU"/>
        </a:p>
      </dgm:t>
    </dgm:pt>
    <dgm:pt modelId="{9DAD3908-1660-4240-89F5-1D6C5BCC119A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dirty="0">
            <a:solidFill>
              <a:srgbClr val="002060"/>
            </a:solidFill>
          </a:endParaRPr>
        </a:p>
      </dgm:t>
    </dgm:pt>
    <dgm:pt modelId="{52E47F7A-CB8F-49EB-A230-E1F7194C9800}" type="parTrans" cxnId="{6689D2F0-C38E-4266-B135-7155C6BA7DC9}">
      <dgm:prSet/>
      <dgm:spPr/>
      <dgm:t>
        <a:bodyPr/>
        <a:lstStyle/>
        <a:p>
          <a:endParaRPr lang="ru-RU"/>
        </a:p>
      </dgm:t>
    </dgm:pt>
    <dgm:pt modelId="{FA182865-C65B-4D13-A687-08A6FC8B4860}" type="sibTrans" cxnId="{6689D2F0-C38E-4266-B135-7155C6BA7DC9}">
      <dgm:prSet/>
      <dgm:spPr/>
      <dgm:t>
        <a:bodyPr/>
        <a:lstStyle/>
        <a:p>
          <a:endParaRPr lang="ru-RU"/>
        </a:p>
      </dgm:t>
    </dgm:pt>
    <dgm:pt modelId="{909F90AD-489A-490F-BF5E-AEE39D65417C}">
      <dgm:prSet phldrT="[Текст]" custT="1"/>
      <dgm:spPr/>
      <dgm:t>
        <a:bodyPr/>
        <a:lstStyle/>
        <a:p>
          <a:pPr algn="ctr"/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gm:t>
    </dgm:pt>
    <dgm:pt modelId="{7C2B4A2C-E93E-4778-9D01-3F74AAC9AC92}" type="parTrans" cxnId="{CD7D5DC6-80A7-4C14-A130-DAB990FC66BC}">
      <dgm:prSet/>
      <dgm:spPr/>
      <dgm:t>
        <a:bodyPr/>
        <a:lstStyle/>
        <a:p>
          <a:endParaRPr lang="ru-RU"/>
        </a:p>
      </dgm:t>
    </dgm:pt>
    <dgm:pt modelId="{B08CD84C-086E-4329-BE4C-8438D55788FC}" type="sibTrans" cxnId="{CD7D5DC6-80A7-4C14-A130-DAB990FC66BC}">
      <dgm:prSet/>
      <dgm:spPr/>
      <dgm:t>
        <a:bodyPr/>
        <a:lstStyle/>
        <a:p>
          <a:endParaRPr lang="ru-RU"/>
        </a:p>
      </dgm:t>
    </dgm:pt>
    <dgm:pt modelId="{FA27890B-CA1B-4E8F-8081-FF7A8B695E35}" type="pres">
      <dgm:prSet presAssocID="{C0DCB0C7-C36A-48DE-9F61-DA34FAF885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637B1F-7961-4C10-BCB6-0FF2E7C4F83B}" type="pres">
      <dgm:prSet presAssocID="{E6D8B792-052A-4871-A048-E09A3971F972}" presName="parentLin" presStyleCnt="0"/>
      <dgm:spPr/>
    </dgm:pt>
    <dgm:pt modelId="{DDBB3496-2319-4F8E-BC5D-59D4D74AEB56}" type="pres">
      <dgm:prSet presAssocID="{E6D8B792-052A-4871-A048-E09A3971F97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DE9DC7C-5529-4DA1-BC75-BB5CDEF01152}" type="pres">
      <dgm:prSet presAssocID="{E6D8B792-052A-4871-A048-E09A3971F972}" presName="parentText" presStyleLbl="node1" presStyleIdx="0" presStyleCnt="3" custScaleX="139447" custScaleY="1109321" custLinFactY="-100000" custLinFactNeighborX="-49280" custLinFactNeighborY="-1163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CFE9C-2584-402C-971C-D6C83D65862F}" type="pres">
      <dgm:prSet presAssocID="{E6D8B792-052A-4871-A048-E09A3971F972}" presName="negativeSpace" presStyleCnt="0"/>
      <dgm:spPr/>
    </dgm:pt>
    <dgm:pt modelId="{C694C9A3-AAF8-4609-B663-9FD8FA6D16AC}" type="pres">
      <dgm:prSet presAssocID="{E6D8B792-052A-4871-A048-E09A3971F972}" presName="childText" presStyleLbl="conFgAcc1" presStyleIdx="0" presStyleCnt="3" custScaleX="100000" custScaleY="86046" custLinFactY="-87113" custLinFactNeighborY="-100000">
        <dgm:presLayoutVars>
          <dgm:bulletEnabled val="1"/>
        </dgm:presLayoutVars>
      </dgm:prSet>
      <dgm:spPr/>
    </dgm:pt>
    <dgm:pt modelId="{F52B034E-5209-46D4-A19B-D2F38694399A}" type="pres">
      <dgm:prSet presAssocID="{2F23484D-340F-415A-AC5C-6AD464FC9874}" presName="spaceBetweenRectangles" presStyleCnt="0"/>
      <dgm:spPr/>
    </dgm:pt>
    <dgm:pt modelId="{F24C9FD7-13B0-4E50-801B-7336708D98EC}" type="pres">
      <dgm:prSet presAssocID="{9DAD3908-1660-4240-89F5-1D6C5BCC119A}" presName="parentLin" presStyleCnt="0"/>
      <dgm:spPr/>
    </dgm:pt>
    <dgm:pt modelId="{82484C5F-0E98-4A60-9AD4-C28B0C5998D6}" type="pres">
      <dgm:prSet presAssocID="{9DAD3908-1660-4240-89F5-1D6C5BCC11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58ADA09-BCB0-46E2-8A2B-3BCDA75E9ACB}" type="pres">
      <dgm:prSet presAssocID="{9DAD3908-1660-4240-89F5-1D6C5BCC119A}" presName="parentText" presStyleLbl="node1" presStyleIdx="1" presStyleCnt="3" custScaleX="150191" custScaleY="998371" custLinFactNeighborX="-72784" custLinFactNeighborY="-380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3AC1B-CBCD-4FCE-A426-DA02793EE576}" type="pres">
      <dgm:prSet presAssocID="{9DAD3908-1660-4240-89F5-1D6C5BCC119A}" presName="negativeSpace" presStyleCnt="0"/>
      <dgm:spPr/>
    </dgm:pt>
    <dgm:pt modelId="{A67E635D-0E89-4005-B131-2AE9E9E93999}" type="pres">
      <dgm:prSet presAssocID="{9DAD3908-1660-4240-89F5-1D6C5BCC119A}" presName="childText" presStyleLbl="conFgAcc1" presStyleIdx="1" presStyleCnt="3" custScaleX="100000" custScaleY="102378" custLinFactY="80337" custLinFactNeighborY="100000">
        <dgm:presLayoutVars>
          <dgm:bulletEnabled val="1"/>
        </dgm:presLayoutVars>
      </dgm:prSet>
      <dgm:spPr/>
    </dgm:pt>
    <dgm:pt modelId="{EEA1C97C-7A75-4AE0-BAF6-FE5DE48ABE70}" type="pres">
      <dgm:prSet presAssocID="{FA182865-C65B-4D13-A687-08A6FC8B4860}" presName="spaceBetweenRectangles" presStyleCnt="0"/>
      <dgm:spPr/>
    </dgm:pt>
    <dgm:pt modelId="{F8761093-CE73-4CA1-9218-A691F1546D92}" type="pres">
      <dgm:prSet presAssocID="{909F90AD-489A-490F-BF5E-AEE39D65417C}" presName="parentLin" presStyleCnt="0"/>
      <dgm:spPr/>
    </dgm:pt>
    <dgm:pt modelId="{8F0F025E-2BAE-4AC5-B83D-B47CE582960C}" type="pres">
      <dgm:prSet presAssocID="{909F90AD-489A-490F-BF5E-AEE39D65417C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C10565D-5242-4D0B-8497-376C72D73C63}" type="pres">
      <dgm:prSet presAssocID="{909F90AD-489A-490F-BF5E-AEE39D65417C}" presName="parentText" presStyleLbl="node1" presStyleIdx="2" presStyleCnt="3" custScaleX="139002" custScaleY="1107628" custLinFactY="27542" custLinFactNeighborX="-7471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4ECD0-F20D-4AE1-AEBB-4111B59C35B7}" type="pres">
      <dgm:prSet presAssocID="{909F90AD-489A-490F-BF5E-AEE39D65417C}" presName="negativeSpace" presStyleCnt="0"/>
      <dgm:spPr/>
    </dgm:pt>
    <dgm:pt modelId="{E3479487-D1D6-4422-907A-E6A266228257}" type="pres">
      <dgm:prSet presAssocID="{909F90AD-489A-490F-BF5E-AEE39D65417C}" presName="childText" presStyleLbl="conFgAcc1" presStyleIdx="2" presStyleCnt="3" custScaleY="99998" custLinFactY="164909" custLinFactNeighborY="200000">
        <dgm:presLayoutVars>
          <dgm:bulletEnabled val="1"/>
        </dgm:presLayoutVars>
      </dgm:prSet>
      <dgm:spPr/>
    </dgm:pt>
  </dgm:ptLst>
  <dgm:cxnLst>
    <dgm:cxn modelId="{59ACF07A-012C-4DFC-B6D8-ECD2344EF032}" type="presOf" srcId="{E6D8B792-052A-4871-A048-E09A3971F972}" destId="{DDBB3496-2319-4F8E-BC5D-59D4D74AEB56}" srcOrd="0" destOrd="0" presId="urn:microsoft.com/office/officeart/2005/8/layout/list1"/>
    <dgm:cxn modelId="{7C325D84-FCC1-4B98-8D96-8CF31225DCA8}" srcId="{C0DCB0C7-C36A-48DE-9F61-DA34FAF88544}" destId="{E6D8B792-052A-4871-A048-E09A3971F972}" srcOrd="0" destOrd="0" parTransId="{C6A2F2A6-AB0B-404F-A44D-231DE23E3FBB}" sibTransId="{2F23484D-340F-415A-AC5C-6AD464FC9874}"/>
    <dgm:cxn modelId="{FA582543-76A8-4DC0-8C8D-ABBF9EAC61C3}" type="presOf" srcId="{9DAD3908-1660-4240-89F5-1D6C5BCC119A}" destId="{A58ADA09-BCB0-46E2-8A2B-3BCDA75E9ACB}" srcOrd="1" destOrd="0" presId="urn:microsoft.com/office/officeart/2005/8/layout/list1"/>
    <dgm:cxn modelId="{18533E5E-52F2-4E1C-A32D-D5B7DBBB3B0D}" type="presOf" srcId="{9DAD3908-1660-4240-89F5-1D6C5BCC119A}" destId="{82484C5F-0E98-4A60-9AD4-C28B0C5998D6}" srcOrd="0" destOrd="0" presId="urn:microsoft.com/office/officeart/2005/8/layout/list1"/>
    <dgm:cxn modelId="{6689D2F0-C38E-4266-B135-7155C6BA7DC9}" srcId="{C0DCB0C7-C36A-48DE-9F61-DA34FAF88544}" destId="{9DAD3908-1660-4240-89F5-1D6C5BCC119A}" srcOrd="1" destOrd="0" parTransId="{52E47F7A-CB8F-49EB-A230-E1F7194C9800}" sibTransId="{FA182865-C65B-4D13-A687-08A6FC8B4860}"/>
    <dgm:cxn modelId="{139C230D-20FD-486C-8B86-2B6E61EC97F8}" type="presOf" srcId="{C0DCB0C7-C36A-48DE-9F61-DA34FAF88544}" destId="{FA27890B-CA1B-4E8F-8081-FF7A8B695E35}" srcOrd="0" destOrd="0" presId="urn:microsoft.com/office/officeart/2005/8/layout/list1"/>
    <dgm:cxn modelId="{B6567580-2DDA-48C3-B82C-48ED76D3FD4C}" type="presOf" srcId="{E6D8B792-052A-4871-A048-E09A3971F972}" destId="{ADE9DC7C-5529-4DA1-BC75-BB5CDEF01152}" srcOrd="1" destOrd="0" presId="urn:microsoft.com/office/officeart/2005/8/layout/list1"/>
    <dgm:cxn modelId="{CD7D5DC6-80A7-4C14-A130-DAB990FC66BC}" srcId="{C0DCB0C7-C36A-48DE-9F61-DA34FAF88544}" destId="{909F90AD-489A-490F-BF5E-AEE39D65417C}" srcOrd="2" destOrd="0" parTransId="{7C2B4A2C-E93E-4778-9D01-3F74AAC9AC92}" sibTransId="{B08CD84C-086E-4329-BE4C-8438D55788FC}"/>
    <dgm:cxn modelId="{7D0EEE27-DBD3-47D0-907F-03C07FD6023D}" type="presOf" srcId="{909F90AD-489A-490F-BF5E-AEE39D65417C}" destId="{8F0F025E-2BAE-4AC5-B83D-B47CE582960C}" srcOrd="0" destOrd="0" presId="urn:microsoft.com/office/officeart/2005/8/layout/list1"/>
    <dgm:cxn modelId="{50E08635-E28E-4B93-A17C-7C93208A9066}" type="presOf" srcId="{909F90AD-489A-490F-BF5E-AEE39D65417C}" destId="{8C10565D-5242-4D0B-8497-376C72D73C63}" srcOrd="1" destOrd="0" presId="urn:microsoft.com/office/officeart/2005/8/layout/list1"/>
    <dgm:cxn modelId="{6DD01941-E582-496B-B6D2-5AD2BC018E73}" type="presParOf" srcId="{FA27890B-CA1B-4E8F-8081-FF7A8B695E35}" destId="{11637B1F-7961-4C10-BCB6-0FF2E7C4F83B}" srcOrd="0" destOrd="0" presId="urn:microsoft.com/office/officeart/2005/8/layout/list1"/>
    <dgm:cxn modelId="{AA3E2A6F-5392-4F51-8FB1-5BE002E452D4}" type="presParOf" srcId="{11637B1F-7961-4C10-BCB6-0FF2E7C4F83B}" destId="{DDBB3496-2319-4F8E-BC5D-59D4D74AEB56}" srcOrd="0" destOrd="0" presId="urn:microsoft.com/office/officeart/2005/8/layout/list1"/>
    <dgm:cxn modelId="{AEB11BC7-FF0A-40D7-B33B-22EA8E0E1A63}" type="presParOf" srcId="{11637B1F-7961-4C10-BCB6-0FF2E7C4F83B}" destId="{ADE9DC7C-5529-4DA1-BC75-BB5CDEF01152}" srcOrd="1" destOrd="0" presId="urn:microsoft.com/office/officeart/2005/8/layout/list1"/>
    <dgm:cxn modelId="{A3027295-CD08-422B-8398-14CDD0520241}" type="presParOf" srcId="{FA27890B-CA1B-4E8F-8081-FF7A8B695E35}" destId="{CFACFE9C-2584-402C-971C-D6C83D65862F}" srcOrd="1" destOrd="0" presId="urn:microsoft.com/office/officeart/2005/8/layout/list1"/>
    <dgm:cxn modelId="{DFFAB782-9C5C-464A-96E6-C1FCC03ECE47}" type="presParOf" srcId="{FA27890B-CA1B-4E8F-8081-FF7A8B695E35}" destId="{C694C9A3-AAF8-4609-B663-9FD8FA6D16AC}" srcOrd="2" destOrd="0" presId="urn:microsoft.com/office/officeart/2005/8/layout/list1"/>
    <dgm:cxn modelId="{BD163B3E-0791-4FF0-950D-5EDBE337B64F}" type="presParOf" srcId="{FA27890B-CA1B-4E8F-8081-FF7A8B695E35}" destId="{F52B034E-5209-46D4-A19B-D2F38694399A}" srcOrd="3" destOrd="0" presId="urn:microsoft.com/office/officeart/2005/8/layout/list1"/>
    <dgm:cxn modelId="{9B102424-9532-4280-9674-9027E7071B76}" type="presParOf" srcId="{FA27890B-CA1B-4E8F-8081-FF7A8B695E35}" destId="{F24C9FD7-13B0-4E50-801B-7336708D98EC}" srcOrd="4" destOrd="0" presId="urn:microsoft.com/office/officeart/2005/8/layout/list1"/>
    <dgm:cxn modelId="{FDE3EA44-EAE9-4E11-9BFA-18AD8DEF1F1C}" type="presParOf" srcId="{F24C9FD7-13B0-4E50-801B-7336708D98EC}" destId="{82484C5F-0E98-4A60-9AD4-C28B0C5998D6}" srcOrd="0" destOrd="0" presId="urn:microsoft.com/office/officeart/2005/8/layout/list1"/>
    <dgm:cxn modelId="{699A1B88-07F4-4443-81F0-B29CCDF3B9A8}" type="presParOf" srcId="{F24C9FD7-13B0-4E50-801B-7336708D98EC}" destId="{A58ADA09-BCB0-46E2-8A2B-3BCDA75E9ACB}" srcOrd="1" destOrd="0" presId="urn:microsoft.com/office/officeart/2005/8/layout/list1"/>
    <dgm:cxn modelId="{17F20316-232C-4CD0-B5A0-083B3B0D5A72}" type="presParOf" srcId="{FA27890B-CA1B-4E8F-8081-FF7A8B695E35}" destId="{5C43AC1B-CBCD-4FCE-A426-DA02793EE576}" srcOrd="5" destOrd="0" presId="urn:microsoft.com/office/officeart/2005/8/layout/list1"/>
    <dgm:cxn modelId="{F0C0C7A0-441E-4639-B6F5-3725D79F3F67}" type="presParOf" srcId="{FA27890B-CA1B-4E8F-8081-FF7A8B695E35}" destId="{A67E635D-0E89-4005-B131-2AE9E9E93999}" srcOrd="6" destOrd="0" presId="urn:microsoft.com/office/officeart/2005/8/layout/list1"/>
    <dgm:cxn modelId="{A3D24DEA-B3D3-4CB7-BF26-27B7D67627CF}" type="presParOf" srcId="{FA27890B-CA1B-4E8F-8081-FF7A8B695E35}" destId="{EEA1C97C-7A75-4AE0-BAF6-FE5DE48ABE70}" srcOrd="7" destOrd="0" presId="urn:microsoft.com/office/officeart/2005/8/layout/list1"/>
    <dgm:cxn modelId="{7393F592-A579-4635-BAC5-F36913FAB325}" type="presParOf" srcId="{FA27890B-CA1B-4E8F-8081-FF7A8B695E35}" destId="{F8761093-CE73-4CA1-9218-A691F1546D92}" srcOrd="8" destOrd="0" presId="urn:microsoft.com/office/officeart/2005/8/layout/list1"/>
    <dgm:cxn modelId="{1E9CA446-6D51-4871-B789-14302DFB39F6}" type="presParOf" srcId="{F8761093-CE73-4CA1-9218-A691F1546D92}" destId="{8F0F025E-2BAE-4AC5-B83D-B47CE582960C}" srcOrd="0" destOrd="0" presId="urn:microsoft.com/office/officeart/2005/8/layout/list1"/>
    <dgm:cxn modelId="{79D18557-1CA1-4644-AE74-0D51F6E813B0}" type="presParOf" srcId="{F8761093-CE73-4CA1-9218-A691F1546D92}" destId="{8C10565D-5242-4D0B-8497-376C72D73C63}" srcOrd="1" destOrd="0" presId="urn:microsoft.com/office/officeart/2005/8/layout/list1"/>
    <dgm:cxn modelId="{C452D16D-5E88-4839-AFBF-97B52569E287}" type="presParOf" srcId="{FA27890B-CA1B-4E8F-8081-FF7A8B695E35}" destId="{EAE4ECD0-F20D-4AE1-AEBB-4111B59C35B7}" srcOrd="9" destOrd="0" presId="urn:microsoft.com/office/officeart/2005/8/layout/list1"/>
    <dgm:cxn modelId="{E2CD200F-2CA6-4B51-8FB1-2F27E678B29F}" type="presParOf" srcId="{FA27890B-CA1B-4E8F-8081-FF7A8B695E35}" destId="{E3479487-D1D6-4422-907A-E6A26622825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4C9A3-AAF8-4609-B663-9FD8FA6D16AC}">
      <dsp:nvSpPr>
        <dsp:cNvPr id="0" name=""/>
        <dsp:cNvSpPr/>
      </dsp:nvSpPr>
      <dsp:spPr>
        <a:xfrm>
          <a:off x="0" y="1872207"/>
          <a:ext cx="5832648" cy="1084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9DC7C-5529-4DA1-BC75-BB5CDEF01152}">
      <dsp:nvSpPr>
        <dsp:cNvPr id="0" name=""/>
        <dsp:cNvSpPr/>
      </dsp:nvSpPr>
      <dsp:spPr>
        <a:xfrm>
          <a:off x="144015" y="126010"/>
          <a:ext cx="5543297" cy="16373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Совершенствовать формы  взаимодействия с семьями воспитанников с целью обеспечения полноценного развития ребёнка.</a:t>
          </a:r>
        </a:p>
      </dsp:txBody>
      <dsp:txXfrm>
        <a:off x="223944" y="205939"/>
        <a:ext cx="5383439" cy="1477499"/>
      </dsp:txXfrm>
    </dsp:sp>
    <dsp:sp modelId="{A67E635D-0E89-4005-B131-2AE9E9E93999}">
      <dsp:nvSpPr>
        <dsp:cNvPr id="0" name=""/>
        <dsp:cNvSpPr/>
      </dsp:nvSpPr>
      <dsp:spPr>
        <a:xfrm>
          <a:off x="0" y="3672407"/>
          <a:ext cx="5832648" cy="12899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ADA09-BCB0-46E2-8A2B-3BCDA75E9ACB}">
      <dsp:nvSpPr>
        <dsp:cNvPr id="0" name=""/>
        <dsp:cNvSpPr/>
      </dsp:nvSpPr>
      <dsp:spPr>
        <a:xfrm>
          <a:off x="72007" y="2088231"/>
          <a:ext cx="5563184" cy="1473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Оптимизировать деятельность в направлении повышения профессионального мастерства.</a:t>
          </a:r>
          <a:endParaRPr lang="ru-RU" sz="700" b="1" kern="1200" dirty="0">
            <a:solidFill>
              <a:srgbClr val="002060"/>
            </a:solidFill>
          </a:endParaRPr>
        </a:p>
      </dsp:txBody>
      <dsp:txXfrm>
        <a:off x="143942" y="2160166"/>
        <a:ext cx="5419314" cy="1329725"/>
      </dsp:txXfrm>
    </dsp:sp>
    <dsp:sp modelId="{E3479487-D1D6-4422-907A-E6A266228257}">
      <dsp:nvSpPr>
        <dsp:cNvPr id="0" name=""/>
        <dsp:cNvSpPr/>
      </dsp:nvSpPr>
      <dsp:spPr>
        <a:xfrm>
          <a:off x="0" y="5616623"/>
          <a:ext cx="5832648" cy="1259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0565D-5242-4D0B-8497-376C72D73C63}">
      <dsp:nvSpPr>
        <dsp:cNvPr id="0" name=""/>
        <dsp:cNvSpPr/>
      </dsp:nvSpPr>
      <dsp:spPr>
        <a:xfrm>
          <a:off x="72008" y="3888431"/>
          <a:ext cx="5542234" cy="16348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322" tIns="0" rIns="15432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Повысить уровень социально- нравственного развития дошкольников в различных видах  детской деятельности.</a:t>
          </a:r>
        </a:p>
      </dsp:txBody>
      <dsp:txXfrm>
        <a:off x="151815" y="3968238"/>
        <a:ext cx="5382620" cy="1475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0718" y="1052736"/>
            <a:ext cx="6017626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95325"/>
            <a:ext cx="8291264" cy="39498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248472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50619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263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940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9381"/>
            <a:ext cx="829126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0C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0C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9524" y="764704"/>
            <a:ext cx="7300908" cy="2952328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портфель</a:t>
            </a:r>
            <a:b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моё портфолио)</a:t>
            </a:r>
            <a: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7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endParaRPr lang="ru-RU" sz="2700" b="1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3738" y="5013176"/>
            <a:ext cx="3584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Исаева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Женет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Зайндиевна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61512" y="5730934"/>
            <a:ext cx="2640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Виноградное – 2024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16632"/>
            <a:ext cx="6778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«Дженнет» </a:t>
            </a:r>
          </a:p>
        </p:txBody>
      </p:sp>
      <p:pic>
        <p:nvPicPr>
          <p:cNvPr id="7" name="Рисунок 6" descr="C:\Users\пк\AppData\Local\Microsoft\Windows\Temporary Internet Files\Content.Word\IMG-20220117-WA00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2880320" cy="316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3DCD99-2EE1-437E-B5A3-D53DAE6C5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36" y="1628800"/>
            <a:ext cx="3010268" cy="44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188640"/>
            <a:ext cx="3672408" cy="648072"/>
          </a:xfrm>
        </p:spPr>
        <p:txBody>
          <a:bodyPr>
            <a:noAutofit/>
          </a:bodyPr>
          <a:lstStyle/>
          <a:p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миссия</a:t>
            </a:r>
          </a:p>
        </p:txBody>
      </p:sp>
      <p:sp>
        <p:nvSpPr>
          <p:cNvPr id="4" name="Овал 3"/>
          <p:cNvSpPr/>
          <p:nvPr/>
        </p:nvSpPr>
        <p:spPr>
          <a:xfrm>
            <a:off x="251520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 условия для развития детей в соответствии с их возрастными особенностями и склонностями.</a:t>
            </a:r>
          </a:p>
        </p:txBody>
      </p:sp>
      <p:sp>
        <p:nvSpPr>
          <p:cNvPr id="9" name="Овал 8"/>
          <p:cNvSpPr/>
          <p:nvPr/>
        </p:nvSpPr>
        <p:spPr>
          <a:xfrm>
            <a:off x="2555776" y="3140969"/>
            <a:ext cx="3672408" cy="3561980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и творческого потенциала каждого ребенка как субъекта отношений с самим собой, другими детьми, взрослыми и миром; чтобы дети чувствовали себя комфортно, уверенно, чтобы они находили в группе поддержку и взаимопонимание.</a:t>
            </a:r>
          </a:p>
        </p:txBody>
      </p:sp>
      <p:sp>
        <p:nvSpPr>
          <p:cNvPr id="10" name="Овал 9"/>
          <p:cNvSpPr/>
          <p:nvPr/>
        </p:nvSpPr>
        <p:spPr>
          <a:xfrm flipH="1">
            <a:off x="5148064" y="980728"/>
            <a:ext cx="3312368" cy="2808312"/>
          </a:xfrm>
          <a:prstGeom prst="ellipse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Создать условия для укрепления психофизического здоровья детей. </a:t>
            </a: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98235" y="0"/>
            <a:ext cx="7272808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приоритетные задачи :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77676654"/>
              </p:ext>
            </p:extLst>
          </p:nvPr>
        </p:nvGraphicFramePr>
        <p:xfrm>
          <a:off x="1619672" y="692696"/>
          <a:ext cx="583264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728" y="214290"/>
            <a:ext cx="60878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Педагогические технологии,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B4223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B4223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используемые мной в работе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2" name="Document"/>
          <p:cNvSpPr>
            <a:spLocks noEditPoints="1" noChangeArrowheads="1"/>
          </p:cNvSpPr>
          <p:nvPr/>
        </p:nvSpPr>
        <p:spPr bwMode="auto">
          <a:xfrm>
            <a:off x="285720" y="1785926"/>
            <a:ext cx="2428892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Здоровье сберегающие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Document"/>
          <p:cNvSpPr>
            <a:spLocks noEditPoints="1" noChangeArrowheads="1"/>
          </p:cNvSpPr>
          <p:nvPr/>
        </p:nvSpPr>
        <p:spPr bwMode="auto">
          <a:xfrm>
            <a:off x="428596" y="314324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проблемного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Document"/>
          <p:cNvSpPr>
            <a:spLocks noEditPoints="1" noChangeArrowheads="1"/>
          </p:cNvSpPr>
          <p:nvPr/>
        </p:nvSpPr>
        <p:spPr bwMode="auto">
          <a:xfrm>
            <a:off x="428596" y="442913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Личностно-ориентированные технологии.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5" name="Document"/>
          <p:cNvSpPr>
            <a:spLocks noEditPoints="1" noChangeArrowheads="1"/>
          </p:cNvSpPr>
          <p:nvPr/>
        </p:nvSpPr>
        <p:spPr bwMode="auto">
          <a:xfrm>
            <a:off x="3357554" y="157161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Технология проектного обучения.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6" name="Document"/>
          <p:cNvSpPr>
            <a:spLocks noEditPoints="1" noChangeArrowheads="1"/>
          </p:cNvSpPr>
          <p:nvPr/>
        </p:nvSpPr>
        <p:spPr bwMode="auto">
          <a:xfrm>
            <a:off x="6072198" y="171448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Воспитательные технологии. 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Document"/>
          <p:cNvSpPr>
            <a:spLocks noEditPoints="1" noChangeArrowheads="1"/>
          </p:cNvSpPr>
          <p:nvPr/>
        </p:nvSpPr>
        <p:spPr bwMode="auto">
          <a:xfrm>
            <a:off x="3286116" y="2786058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Игровые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Document"/>
          <p:cNvSpPr>
            <a:spLocks noEditPoints="1" noChangeArrowheads="1"/>
          </p:cNvSpPr>
          <p:nvPr/>
        </p:nvSpPr>
        <p:spPr bwMode="auto">
          <a:xfrm>
            <a:off x="3286116" y="4071942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9" name="Document"/>
          <p:cNvSpPr>
            <a:spLocks noEditPoints="1" noChangeArrowheads="1"/>
          </p:cNvSpPr>
          <p:nvPr/>
        </p:nvSpPr>
        <p:spPr bwMode="auto">
          <a:xfrm>
            <a:off x="3357554" y="5429264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Учебно-воспитательные технологии.</a:t>
            </a:r>
          </a:p>
        </p:txBody>
      </p:sp>
      <p:sp>
        <p:nvSpPr>
          <p:cNvPr id="20490" name="Document"/>
          <p:cNvSpPr>
            <a:spLocks noEditPoints="1" noChangeArrowheads="1"/>
          </p:cNvSpPr>
          <p:nvPr/>
        </p:nvSpPr>
        <p:spPr bwMode="auto">
          <a:xfrm>
            <a:off x="6143636" y="3071810"/>
            <a:ext cx="2047875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Психолого-педагогические технологии.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Document"/>
          <p:cNvSpPr>
            <a:spLocks noEditPoints="1" noChangeArrowheads="1"/>
          </p:cNvSpPr>
          <p:nvPr/>
        </p:nvSpPr>
        <p:spPr bwMode="auto">
          <a:xfrm>
            <a:off x="6072198" y="4429132"/>
            <a:ext cx="2286016" cy="933450"/>
          </a:xfrm>
          <a:custGeom>
            <a:avLst/>
            <a:gdLst>
              <a:gd name="T0" fmla="*/ 1019861 w 21600"/>
              <a:gd name="T1" fmla="*/ 934833 h 21600"/>
              <a:gd name="T2" fmla="*/ 8059 w 21600"/>
              <a:gd name="T3" fmla="*/ 468843 h 21600"/>
              <a:gd name="T4" fmla="*/ 1019861 w 21600"/>
              <a:gd name="T5" fmla="*/ 3500 h 21600"/>
              <a:gd name="T6" fmla="*/ 2057925 w 21600"/>
              <a:gd name="T7" fmla="*/ 460329 h 21600"/>
              <a:gd name="T8" fmla="*/ 1019861 w 21600"/>
              <a:gd name="T9" fmla="*/ 934833 h 21600"/>
              <a:gd name="T10" fmla="*/ 0 w 21600"/>
              <a:gd name="T11" fmla="*/ 0 h 21600"/>
              <a:gd name="T12" fmla="*/ 2047875 w 21600"/>
              <a:gd name="T13" fmla="*/ 0 h 21600"/>
              <a:gd name="T14" fmla="*/ 2047875 w 21600"/>
              <a:gd name="T15" fmla="*/ 9334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0A7C2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Организационно-технологические технологии.</a:t>
            </a:r>
          </a:p>
        </p:txBody>
      </p:sp>
    </p:spTree>
    <p:extLst>
      <p:ext uri="{BB962C8B-B14F-4D97-AF65-F5344CB8AC3E}">
        <p14:creationId xmlns:p14="http://schemas.microsoft.com/office/powerpoint/2010/main" val="71709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951B94-BEA9-4478-BC7C-539076C92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2276872" cy="2276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BD7EE7-DB26-4800-860B-47FB2C105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96" y="332656"/>
            <a:ext cx="2358008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431B81-57E3-4CD4-89F0-5EA0AE4BF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63" y="3080248"/>
            <a:ext cx="2398575" cy="21832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1E1FDE-DC99-4A4B-9383-E9397BCA2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92" y="332656"/>
            <a:ext cx="2762672" cy="2276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9C49C-FB1A-40B8-8110-3A4875C44E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32324"/>
            <a:ext cx="2276872" cy="21832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8395B1-6D09-4C65-9175-D2BA809351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58" y="3032324"/>
            <a:ext cx="2722106" cy="21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5516" y="116632"/>
            <a:ext cx="8460940" cy="792088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179513" y="908720"/>
            <a:ext cx="8496943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 (заседаниях МО, педсоветах, конференциях, семинарах, консультациях и т.д.).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собственного педагогического опыта.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смотрах - конкурсах, выставках ДОУ, акциях.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публикации.</a:t>
            </a:r>
            <a:br>
              <a:rPr lang="ru-RU" sz="1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>
            <a:spLocks noGrp="1"/>
          </p:cNvSpPr>
          <p:nvPr/>
        </p:nvSpPr>
        <p:spPr>
          <a:xfrm>
            <a:off x="2643174" y="5429264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200" b="1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F88F5-8BEE-4276-AB08-6F4E0463A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109807"/>
            <a:ext cx="2619671" cy="2095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6AAA69-29AA-4DE9-ADA5-5D60E076D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2132856"/>
            <a:ext cx="2376264" cy="20722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FF5ABF-43C0-4EEE-AA60-83D0079E6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70" y="2132856"/>
            <a:ext cx="2907700" cy="20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/>
        </p:nvSpPr>
        <p:spPr>
          <a:xfrm>
            <a:off x="2153412" y="284041"/>
            <a:ext cx="4357718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Самые веселые ребята.</a:t>
            </a:r>
          </a:p>
          <a:p>
            <a:pPr marL="44958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Выпускной 2022 год «Радуга»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FAF9D9-C345-4931-BA8F-46D1E2DE2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2610507" cy="2016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0B5B45-45AF-42A7-8AE3-937752DF3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68760"/>
            <a:ext cx="2586757" cy="2016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5E740A-1FBD-4F15-8FE4-4A213CE06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73016"/>
            <a:ext cx="4243386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работы»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42844" y="1071546"/>
            <a:ext cx="8715436" cy="3071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Одним из популярных и увлекательных направлений в дошкольном воспитании является театрализованная деятельность.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Это хорошая возможность раскрытия творческого потенциала ребёнка, воспитание творческой направленности  личности. Дети учатся замечать в окружающем мире интересные идеи, воплощать их. У них развивается творческое воображение, ассоциативное мышление, речь.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Театрализованная деятельность помогает ребёнку преодолеть робость, неуверенность в себе, застенчивость.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Таким образом, театр помогает ребёнку развиваться всесторонне.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Поэтому возникла идея – создание системы педагогических мероприятий по развитию речи детей дошкольного возраста через театрализованную деятельность.</a:t>
            </a:r>
          </a:p>
          <a:p>
            <a:r>
              <a:rPr lang="ru-RU" sz="1600" dirty="0"/>
              <a:t> 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E44637-E786-4DE0-9B95-5F3B0DA21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45024"/>
            <a:ext cx="2411760" cy="21414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546DCA-2740-4B5A-A9E6-BD918D0BCA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64" y="3645024"/>
            <a:ext cx="2411759" cy="2141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60E14C-77E0-4050-ACCA-71CA26821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1" y="3662500"/>
            <a:ext cx="2646023" cy="21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/>
        </p:nvSpPr>
        <p:spPr>
          <a:xfrm>
            <a:off x="285720" y="188640"/>
            <a:ext cx="407196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Участие в конкурсе «Золотая Осень»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202</a:t>
            </a:r>
            <a:r>
              <a:rPr lang="en-US" sz="1600" dirty="0">
                <a:effectLst/>
                <a:latin typeface="Times New Roman"/>
                <a:ea typeface="Times New Roman"/>
              </a:rPr>
              <a:t>3</a:t>
            </a:r>
            <a:r>
              <a:rPr lang="ru-RU" sz="1600" dirty="0">
                <a:effectLst/>
                <a:latin typeface="Times New Roman"/>
                <a:ea typeface="Times New Roman"/>
              </a:rPr>
              <a:t>г. 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5324945" y="3319347"/>
            <a:ext cx="350046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49580" algn="ctr">
              <a:spcAft>
                <a:spcPts val="0"/>
              </a:spcAft>
            </a:pPr>
            <a:endParaRPr lang="ru-RU" sz="16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5004048" y="420509"/>
            <a:ext cx="3286148" cy="560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«Дружно мы весну встречаем».</a:t>
            </a: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9481"/>
            <a:ext cx="3389311" cy="241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13E778-D231-40EA-B4B4-92592E6F9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789501"/>
            <a:ext cx="2552654" cy="2432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CE257E-75A1-4B54-A3E2-E863C2280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1" y="992881"/>
            <a:ext cx="3671465" cy="24324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631273-A5B1-4084-9EE6-B6F44D11C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09" y="3789502"/>
            <a:ext cx="2831479" cy="24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детей и родителей</a:t>
            </a:r>
          </a:p>
        </p:txBody>
      </p:sp>
      <p:pic>
        <p:nvPicPr>
          <p:cNvPr id="20" name="Рисунок 19" descr="C:\Users\пк\AppData\Local\Microsoft\Windows\Temporary Internet Files\Content.Word\IMG-20220122-WA01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79" y="880270"/>
            <a:ext cx="2417440" cy="2350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28BDDD-4FDE-4901-A11E-CDCC2A5E2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54" y="3627413"/>
            <a:ext cx="2257190" cy="25223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E8DB4A-5F28-485C-B2EE-B5380F2EE0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58" y="3457302"/>
            <a:ext cx="2504876" cy="28803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96338A-EFA0-49FE-8182-4365D9C153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815" y="3844599"/>
            <a:ext cx="2522369" cy="20882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958EC-62C1-4402-AA95-2619F7AC60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0" y="908692"/>
            <a:ext cx="2719416" cy="23501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601EC2-9E38-4E29-B8BF-EE0484270D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55" y="908692"/>
            <a:ext cx="2505986" cy="23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-214346" y="214290"/>
            <a:ext cx="9358346" cy="87673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36704-1982-459A-A755-AD91F06CB0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2232248" cy="33123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B0A915-09A8-4F23-B6B3-E3BC61371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2776"/>
            <a:ext cx="2232248" cy="33123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FC66AA-B788-46D5-92F7-482A15559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412776"/>
            <a:ext cx="237626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2"/>
          <p:cNvSpPr>
            <a:spLocks noGrp="1"/>
          </p:cNvSpPr>
          <p:nvPr>
            <p:ph type="title"/>
          </p:nvPr>
        </p:nvSpPr>
        <p:spPr>
          <a:xfrm>
            <a:off x="2195736" y="-243408"/>
            <a:ext cx="4104456" cy="934292"/>
          </a:xfrm>
        </p:spPr>
        <p:txBody>
          <a:bodyPr>
            <a:normAutofit/>
          </a:bodyPr>
          <a:lstStyle/>
          <a:p>
            <a:r>
              <a:rPr lang="ru-RU" sz="28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5048" y="476672"/>
            <a:ext cx="8568952" cy="6192688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</a:t>
            </a:r>
            <a:r>
              <a:rPr lang="ru-RU" sz="2800" b="1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 «Я воспитатель»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«Методическая деятельность»                   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4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          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5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«Общественная деятельность»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6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7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воспитание»</a:t>
            </a: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8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работы по самообразованию»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9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endParaRPr lang="ru-RU" sz="2800" b="1" dirty="0">
              <a:solidFill>
                <a:srgbClr val="FF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копилка»</a:t>
            </a: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1619673" y="980729"/>
            <a:ext cx="518457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400" dirty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                         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449580">
              <a:spcAft>
                <a:spcPts val="0"/>
              </a:spcAft>
            </a:pPr>
            <a:r>
              <a:rPr lang="ru-RU" sz="12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sp>
        <p:nvSpPr>
          <p:cNvPr id="8" name="Заголовок 2"/>
          <p:cNvSpPr>
            <a:spLocks noGrp="1"/>
          </p:cNvSpPr>
          <p:nvPr/>
        </p:nvSpPr>
        <p:spPr>
          <a:xfrm>
            <a:off x="611560" y="1137332"/>
            <a:ext cx="7460902" cy="1559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Мастер класс для педагогов  Нетрадиционная техника рисовани</a:t>
            </a:r>
            <a:r>
              <a:rPr lang="ru-RU" sz="1600" b="1" dirty="0">
                <a:solidFill>
                  <a:srgbClr val="303F50"/>
                </a:solidFill>
                <a:latin typeface="Times New Roman"/>
                <a:ea typeface="Times New Roman"/>
                <a:cs typeface="Times New Roman"/>
              </a:rPr>
              <a:t>я  тема:</a:t>
            </a:r>
          </a:p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303F50"/>
                </a:solidFill>
                <a:effectLst/>
                <a:latin typeface="Times New Roman"/>
                <a:ea typeface="Times New Roman"/>
                <a:cs typeface="Times New Roman"/>
              </a:rPr>
              <a:t> « Сухая кисть»2024г.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664C01-F356-45AC-840D-C1F31ADAE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80332"/>
            <a:ext cx="6956846" cy="384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4979643" y="548680"/>
            <a:ext cx="3286148" cy="1027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2959E-9CE3-45EA-9335-48C1F306C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2520280" cy="36724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982A1E-F6CC-4C79-A97B-924A79771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4664"/>
            <a:ext cx="2520280" cy="36724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0137B7-61DD-4C31-A088-6C285C5E1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4664"/>
            <a:ext cx="26642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/>
        </p:nvSpPr>
        <p:spPr>
          <a:xfrm>
            <a:off x="5052137" y="116632"/>
            <a:ext cx="3643338" cy="853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Экологический праздник Старшей группе «Радуга»</a:t>
            </a:r>
            <a:endParaRPr lang="ru-RU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Заголовок 2"/>
          <p:cNvSpPr>
            <a:spLocks noGrp="1"/>
          </p:cNvSpPr>
          <p:nvPr/>
        </p:nvSpPr>
        <p:spPr>
          <a:xfrm>
            <a:off x="142844" y="285728"/>
            <a:ext cx="364333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Экскурсия - путешествие  </a:t>
            </a:r>
            <a:endParaRPr lang="ru-RU" b="1" dirty="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 «Чем богата 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весна</a:t>
            </a:r>
            <a:r>
              <a:rPr lang="ru-RU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» 2022г.</a:t>
            </a:r>
            <a:endParaRPr lang="ru-RU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49580" algn="ctr">
              <a:spcAft>
                <a:spcPts val="0"/>
              </a:spcAft>
            </a:pPr>
            <a:r>
              <a:rPr lang="ru-RU" sz="1600" dirty="0"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123C9-3D4C-4A49-8D63-CC74506C6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84783"/>
            <a:ext cx="3381549" cy="1944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587B2-7F02-4BAC-A552-03E5DC1A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861198"/>
            <a:ext cx="3381549" cy="22322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DB3B9-0760-4AB4-B160-7854CB85D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9"/>
            <a:ext cx="3381549" cy="2232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7A60B9-C749-45CD-8B00-2D9F8B43F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3" y="1487898"/>
            <a:ext cx="3381549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/>
        </p:nvSpPr>
        <p:spPr>
          <a:xfrm>
            <a:off x="2776638" y="-260005"/>
            <a:ext cx="385765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/>
                <a:ea typeface="Times New Roman"/>
                <a:cs typeface="Times New Roman"/>
              </a:rPr>
              <a:t>«Уроки  безопасности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»  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 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58" y="3566265"/>
            <a:ext cx="3781689" cy="238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3766" y="55092"/>
            <a:ext cx="2615634" cy="385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22E476-C115-455D-8115-EFF4299E8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0" y="676098"/>
            <a:ext cx="3590724" cy="2752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B85E08-8391-4540-AA7E-EA9C55223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0" y="3566266"/>
            <a:ext cx="3590723" cy="23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«Достижения педагога»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642848-DD58-4AA3-A5D8-6700BCCE8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024336" cy="3672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633947-8711-443A-9EE5-49188F3E9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0728"/>
            <a:ext cx="280831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73F773-7C84-4E11-B933-73631B74D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2592288" cy="360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4C4ECB-1B1C-47EA-A47C-0484F0817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03" y="548680"/>
            <a:ext cx="2365809" cy="3600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F3A5FF-3977-4EFA-897E-93CCA83F0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591" y="548680"/>
            <a:ext cx="265384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8629"/>
            <a:ext cx="2160240" cy="259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2735" y="144527"/>
            <a:ext cx="6718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«Духовно-нравственное воспитание»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BA79F4-151D-442D-93A9-7EC4A0588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7" y="838629"/>
            <a:ext cx="2448272" cy="26560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19379-B572-4F68-93C0-F068570C4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63047"/>
            <a:ext cx="2160240" cy="24059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67E361-6674-4626-9E16-E7A037696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8723" y="2140109"/>
            <a:ext cx="5330397" cy="2727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214DA5-1A94-4C0F-B7A3-372ECD9F2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825" y="3687019"/>
            <a:ext cx="2515743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9952"/>
            <a:ext cx="7599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работы по самообразованию»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71DE6B-C1D9-49DF-AA80-8139D9D40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6712"/>
            <a:ext cx="2852936" cy="28803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3D2734-415C-4C01-A5EC-52AA0FF49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0"/>
            <a:ext cx="2824900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87" y="-171400"/>
            <a:ext cx="392588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499992" cy="290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49999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38AC35-BD3D-44A1-9164-1AAD98C77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2" y="3933056"/>
            <a:ext cx="3528393" cy="23042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D06796-C331-411D-969D-0DDBE7C39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3" y="764704"/>
            <a:ext cx="3749627" cy="29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5194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коллеги»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/>
        </p:nvSpPr>
        <p:spPr>
          <a:xfrm>
            <a:off x="2786050" y="1071546"/>
            <a:ext cx="281173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Заголовок 2"/>
          <p:cNvSpPr>
            <a:spLocks noGrp="1"/>
          </p:cNvSpPr>
          <p:nvPr/>
        </p:nvSpPr>
        <p:spPr>
          <a:xfrm>
            <a:off x="714348" y="2357430"/>
            <a:ext cx="7358114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48680"/>
            <a:ext cx="4213893" cy="309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914194"/>
            <a:ext cx="4176464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99" y="3914194"/>
            <a:ext cx="4070978" cy="28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00" y="692696"/>
            <a:ext cx="4070978" cy="31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3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1"/>
          <p:cNvSpPr>
            <a:spLocks noGrp="1"/>
          </p:cNvSpPr>
          <p:nvPr>
            <p:ph sz="half" idx="1"/>
          </p:nvPr>
        </p:nvSpPr>
        <p:spPr>
          <a:xfrm>
            <a:off x="214282" y="908720"/>
            <a:ext cx="8715436" cy="525658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Ф.И.О.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Исаева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Женет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Зайндиевна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23.09.1990года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 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лет, 3 мес.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в данном учреждении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3мес.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0"/>
          <p:cNvSpPr>
            <a:spLocks noGrp="1"/>
          </p:cNvSpPr>
          <p:nvPr>
            <p:ph type="title"/>
          </p:nvPr>
        </p:nvSpPr>
        <p:spPr>
          <a:xfrm>
            <a:off x="1610748" y="260648"/>
            <a:ext cx="576064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«Визитная карточка»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27413" y="4129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1428728" y="1000108"/>
            <a:ext cx="6429420" cy="3714776"/>
          </a:xfrm>
        </p:spPr>
        <p:txBody>
          <a:bodyPr>
            <a:noAutofit/>
          </a:bodyPr>
          <a:lstStyle/>
          <a:p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419718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785786" y="1196752"/>
            <a:ext cx="7746654" cy="5018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0"/>
          <p:cNvSpPr>
            <a:spLocks noGrp="1"/>
          </p:cNvSpPr>
          <p:nvPr>
            <p:ph type="title"/>
          </p:nvPr>
        </p:nvSpPr>
        <p:spPr>
          <a:xfrm>
            <a:off x="1763688" y="642918"/>
            <a:ext cx="5760640" cy="48182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«Курсы повышения квалификации»</a:t>
            </a:r>
            <a: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4D6C1E-1D41-4D3D-856B-EFAC702438C1}"/>
              </a:ext>
            </a:extLst>
          </p:cNvPr>
          <p:cNvSpPr/>
          <p:nvPr/>
        </p:nvSpPr>
        <p:spPr>
          <a:xfrm>
            <a:off x="179512" y="1213981"/>
            <a:ext cx="6606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«Дошкольное образование и специфика реализации программ дошкольного образования во взаимосвязи с обновлениями ФГОС»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144часов 18.02.2022г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с родителями в дошкольном образовании и участие в важнейших мероприятиях Минпросвещение»144часов06.12.2022г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 во взаимосвязи с обновленными ФГОС начального и основного общего образования» 144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 12.12.2022г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первой помощи. Алгоритм действий первой помощи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короновирусе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 26 часа1.06.2021г</a:t>
            </a:r>
          </a:p>
        </p:txBody>
      </p:sp>
    </p:spTree>
    <p:extLst>
      <p:ext uri="{BB962C8B-B14F-4D97-AF65-F5344CB8AC3E}">
        <p14:creationId xmlns:p14="http://schemas.microsoft.com/office/powerpoint/2010/main" val="39558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354C78-A1C0-4D98-AA2E-AF9784D94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88640"/>
            <a:ext cx="2952328" cy="41044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1AB16C-799B-45D4-A374-752CDDA3D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2960"/>
            <a:ext cx="3085891" cy="39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0C5F77-5D8E-4174-93E8-FFD6342D5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7590"/>
            <a:ext cx="2005772" cy="3140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C949E7-15EF-4DC9-83DF-AFD47AF307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77590"/>
            <a:ext cx="1872208" cy="3140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47075-17C8-4BC2-9156-A6BABE154D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4538"/>
            <a:ext cx="2160240" cy="31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31839" y="1018595"/>
            <a:ext cx="4608513" cy="1131887"/>
            <a:chOff x="720" y="1392"/>
            <a:chExt cx="4058" cy="480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03453" y="437367"/>
            <a:ext cx="611188" cy="608013"/>
            <a:chOff x="579" y="1386"/>
            <a:chExt cx="385" cy="383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" name="Oval 1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16" name="Text Box 15"/>
          <p:cNvSpPr txBox="1">
            <a:spLocks noChangeArrowheads="1"/>
          </p:cNvSpPr>
          <p:nvPr/>
        </p:nvSpPr>
        <p:spPr bwMode="gray">
          <a:xfrm>
            <a:off x="636992" y="506215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916508" y="2552448"/>
            <a:ext cx="4671716" cy="1740648"/>
            <a:chOff x="720" y="1392"/>
            <a:chExt cx="4058" cy="480"/>
          </a:xfrm>
        </p:grpSpPr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0" name="AutoShape 19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1" name="AutoShape 20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089803" y="2116421"/>
            <a:ext cx="611188" cy="608013"/>
            <a:chOff x="579" y="1386"/>
            <a:chExt cx="385" cy="383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25" name="Oval 2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6" name="Oval 2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7" name="Oval 2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28" name="Oval 2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29" name="Text Box 28"/>
          <p:cNvSpPr txBox="1">
            <a:spLocks noChangeArrowheads="1"/>
          </p:cNvSpPr>
          <p:nvPr/>
        </p:nvSpPr>
        <p:spPr bwMode="gray">
          <a:xfrm>
            <a:off x="1197753" y="2178334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211960" y="5012042"/>
            <a:ext cx="4354099" cy="990600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875793" y="4372322"/>
            <a:ext cx="611188" cy="608013"/>
            <a:chOff x="579" y="1386"/>
            <a:chExt cx="385" cy="383"/>
          </a:xfrm>
        </p:grpSpPr>
        <p:sp>
          <p:nvSpPr>
            <p:cNvPr id="36" name="Oval 3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9" name="Oval 3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1" name="Oval 4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42" name="Text Box 41"/>
          <p:cNvSpPr txBox="1">
            <a:spLocks noChangeArrowheads="1"/>
          </p:cNvSpPr>
          <p:nvPr/>
        </p:nvSpPr>
        <p:spPr bwMode="gray">
          <a:xfrm>
            <a:off x="1990887" y="4436151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white">
          <a:xfrm>
            <a:off x="3211240" y="885815"/>
            <a:ext cx="4671716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«Педагог-он вечно созидатель.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жизни учит и любви к труду.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педагог, наставник, воспитатель.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что благодарю свою судьбу».</a:t>
            </a:r>
          </a:p>
          <a:p>
            <a:pPr eaLnBrk="0" hangingPunct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white">
          <a:xfrm>
            <a:off x="2086137" y="2686929"/>
            <a:ext cx="486212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Дела? Проблемы? Все пустое! Душа ребенка – вот святое! Цветок в душе еще так мал! Успей полить, чтоб не завял!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white">
          <a:xfrm>
            <a:off x="2605223" y="4414719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жизненное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white">
          <a:xfrm>
            <a:off x="1168850" y="495375"/>
            <a:ext cx="45731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педагогическое кредо: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white">
          <a:xfrm>
            <a:off x="4222690" y="4956522"/>
            <a:ext cx="5037479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«Пришла в детский сад – улыбнись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пороге! Все, что ты отдаешь, получаешь обратно в итоге!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1825372" y="2107143"/>
            <a:ext cx="3786469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5856" y="188640"/>
            <a:ext cx="4248472" cy="57606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n>
                  <a:solidFill>
                    <a:srgbClr val="C0041F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«Я – воспитатель»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76672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распорядилась так, что я пришла работать в детский сад. Моя трудовая деятельность, началась в детском саду «Дженнет» куда я пришла помощником воспитателя. Затем поступила заочно…. Спустя  пять лет  меня перевели на должность воспитателя. Мне казалось, что я маленькая девочка, которая все еще играет в куклы, но одновременно на меня обрушился поток информации, планирование, занятия, стало страшно, но на помощь пришли опытные педагоги, которые обучали меня премудростям общения с детьми. Там, на практике, я приобрела педагогические знания. Было страшно – я молодой педагог, это чужие дети и ответственность за них больше. Прошло время, и сейчас я могу сказать, что моя работа мне очень нравится, так как испытываешь удовлетворенность от своей деятельности, радость от общения с детьми, видишь, что твои старания не прошли даром. Каждый день я прихожу в детский сад, вижу улыбки своих ребят, которые бегут ко мне, обнимают меня, по их глазам я вижу, что они рады мне.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я выбрала эту профессию? Сама профессия выбрала меня! Что удерживает меня в ней? Этот вопрос я задаю себе постоянно. Ответ однозначен: Это любовь – моя любовь к детям и ответная любовь ко мне.</a:t>
            </a:r>
          </a:p>
          <a:p>
            <a:r>
              <a:rPr lang="ru-RU" dirty="0"/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764704"/>
            <a:ext cx="7776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 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5669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131840" y="4580002"/>
            <a:ext cx="5184576" cy="2017349"/>
            <a:chOff x="720" y="1392"/>
            <a:chExt cx="4058" cy="480"/>
          </a:xfrm>
        </p:grpSpPr>
        <p:sp>
          <p:nvSpPr>
            <p:cNvPr id="31" name="AutoShape 3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3" name="AutoShape 3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AutoShape 3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48" name="Text Box 44"/>
          <p:cNvSpPr txBox="1">
            <a:spLocks noChangeArrowheads="1"/>
          </p:cNvSpPr>
          <p:nvPr/>
        </p:nvSpPr>
        <p:spPr bwMode="white">
          <a:xfrm>
            <a:off x="3907746" y="4410725"/>
            <a:ext cx="33123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характеристики</a:t>
            </a:r>
            <a:endParaRPr lang="en-US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white">
          <a:xfrm>
            <a:off x="3347864" y="4860054"/>
            <a:ext cx="230425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Находчивость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Самокритичность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51" name="Text Box 44"/>
          <p:cNvSpPr txBox="1">
            <a:spLocks noChangeArrowheads="1"/>
          </p:cNvSpPr>
          <p:nvPr/>
        </p:nvSpPr>
        <p:spPr bwMode="white">
          <a:xfrm>
            <a:off x="5472583" y="4858398"/>
            <a:ext cx="2664296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ru-RU" sz="16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Сострадание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Тактичность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ладить с людьми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Целеустремлённость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ru-RU" sz="16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Энтузиазм</a:t>
            </a:r>
          </a:p>
          <a:p>
            <a:pPr marL="285750" indent="-285750" eaLnBrk="0" hangingPunct="0">
              <a:buFont typeface="Arial" charset="0"/>
              <a:buChar char="•"/>
            </a:pPr>
            <a:endParaRPr lang="en-US" sz="1600" dirty="0">
              <a:solidFill>
                <a:srgbClr val="FEFFFF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C3C884-EE59-4654-8CD2-81EAE233C644}"/>
              </a:ext>
            </a:extLst>
          </p:cNvPr>
          <p:cNvSpPr/>
          <p:nvPr/>
        </p:nvSpPr>
        <p:spPr>
          <a:xfrm>
            <a:off x="2286000" y="889844"/>
            <a:ext cx="664215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Поначалу меня мучили вопросы: «Чем я смогу заинтересовать и удивить детей?», «Комфортно ли будет детям в общении со мной?», «Оценят ли меня, как воспитателя». А теперь, мне кажется, я нашла самое исчерпывающее определение своей профессии.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это педагог, психолог, доктор… Потому, что дети хотят, чтобы их всегда ждали в детском саду, любили и понимали, хотят чувствовать себя уверенными и защищенными.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это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прыгатель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бегатель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«вечный двигатель»... Потому, что дети хотят и должны быть здоровыми.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– это певец, музыкант, актер, фокусник... Потому что все дети любят сказки, волшебство и представления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635FD4-9F17-4A1D-8EA7-FEEC3AFF5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" y="260648"/>
            <a:ext cx="1872208" cy="1512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7B4B30-CA4E-4C5C-8245-A21F38862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" y="1844824"/>
            <a:ext cx="1872208" cy="15841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B2FA93-642B-4ED7-9E60-0DC0798C2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3" y="3501008"/>
            <a:ext cx="1872208" cy="173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185873c2f9bd6e54bdd9b968742bc5f73a5a91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3679</TotalTime>
  <Words>995</Words>
  <Application>Microsoft Office PowerPoint</Application>
  <PresentationFormat>Экран (4:3)</PresentationFormat>
  <Paragraphs>127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Times New Roman</vt:lpstr>
      <vt:lpstr>Тема Office</vt:lpstr>
      <vt:lpstr>Педагогический                      портфель                         ( моё портфолио) </vt:lpstr>
      <vt:lpstr>Содержание</vt:lpstr>
      <vt:lpstr>«Визитная карточка» </vt:lpstr>
      <vt:lpstr>«Курсы повышения квалификации» </vt:lpstr>
      <vt:lpstr>Презентация PowerPoint</vt:lpstr>
      <vt:lpstr>Презентация PowerPoint</vt:lpstr>
      <vt:lpstr>Презентация PowerPoint</vt:lpstr>
      <vt:lpstr>Эссе «Я – воспитатель» </vt:lpstr>
      <vt:lpstr>Презентация PowerPoint</vt:lpstr>
      <vt:lpstr>Моя миссия</vt:lpstr>
      <vt:lpstr>Презентация PowerPoint</vt:lpstr>
      <vt:lpstr>Презентация PowerPoint</vt:lpstr>
      <vt:lpstr>Презентация PowerPoint</vt:lpstr>
      <vt:lpstr>«Методическая деятельность»</vt:lpstr>
      <vt:lpstr>Презентация PowerPoint</vt:lpstr>
      <vt:lpstr>«Опыт работы»</vt:lpstr>
      <vt:lpstr>Презентация PowerPoint</vt:lpstr>
      <vt:lpstr>Творческие работы детей и родителей</vt:lpstr>
      <vt:lpstr>Мои  сертификаты</vt:lpstr>
      <vt:lpstr>«Педагогическая копилка»</vt:lpstr>
      <vt:lpstr>Презентация PowerPoint</vt:lpstr>
      <vt:lpstr>Презентация PowerPoint</vt:lpstr>
      <vt:lpstr>Презентация PowerPoint</vt:lpstr>
      <vt:lpstr>«Достижения педагога»</vt:lpstr>
      <vt:lpstr>Презентация PowerPoint</vt:lpstr>
      <vt:lpstr>Презентация PowerPoint</vt:lpstr>
      <vt:lpstr>Презентация PowerPoint</vt:lpstr>
      <vt:lpstr>Презентация PowerPoint</vt:lpstr>
      <vt:lpstr>«Мои коллеги» </vt:lpstr>
      <vt:lpstr>Спасибо за внимание.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Цветы на воде</dc:title>
  <dc:creator>obstinate</dc:creator>
  <dc:description>Шаблон презентации с сайта https://presentation-creation.ru/</dc:description>
  <cp:lastModifiedBy>МАРИЯМ</cp:lastModifiedBy>
  <cp:revision>489</cp:revision>
  <dcterms:created xsi:type="dcterms:W3CDTF">2018-02-25T09:09:03Z</dcterms:created>
  <dcterms:modified xsi:type="dcterms:W3CDTF">2025-03-04T07:10:08Z</dcterms:modified>
</cp:coreProperties>
</file>