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86" r:id="rId4"/>
    <p:sldId id="287" r:id="rId5"/>
    <p:sldId id="288" r:id="rId6"/>
    <p:sldId id="294" r:id="rId7"/>
    <p:sldId id="285" r:id="rId8"/>
    <p:sldId id="282" r:id="rId9"/>
    <p:sldId id="283" r:id="rId10"/>
    <p:sldId id="260" r:id="rId11"/>
    <p:sldId id="262" r:id="rId12"/>
    <p:sldId id="280" r:id="rId13"/>
    <p:sldId id="281" r:id="rId14"/>
    <p:sldId id="263" r:id="rId15"/>
    <p:sldId id="264" r:id="rId16"/>
    <p:sldId id="265" r:id="rId17"/>
    <p:sldId id="266" r:id="rId18"/>
    <p:sldId id="291" r:id="rId19"/>
    <p:sldId id="292" r:id="rId20"/>
    <p:sldId id="267" r:id="rId21"/>
    <p:sldId id="268" r:id="rId22"/>
    <p:sldId id="293" r:id="rId23"/>
    <p:sldId id="269" r:id="rId24"/>
    <p:sldId id="270" r:id="rId25"/>
    <p:sldId id="271" r:id="rId26"/>
    <p:sldId id="273" r:id="rId27"/>
    <p:sldId id="274" r:id="rId28"/>
    <p:sldId id="275" r:id="rId29"/>
    <p:sldId id="276" r:id="rId30"/>
    <p:sldId id="279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D0ABDD-BBF2-43DC-9402-B03D5D3024E7}">
          <p14:sldIdLst>
            <p14:sldId id="256"/>
            <p14:sldId id="261"/>
            <p14:sldId id="286"/>
            <p14:sldId id="287"/>
            <p14:sldId id="288"/>
            <p14:sldId id="294"/>
            <p14:sldId id="285"/>
            <p14:sldId id="282"/>
            <p14:sldId id="283"/>
            <p14:sldId id="260"/>
            <p14:sldId id="262"/>
            <p14:sldId id="280"/>
            <p14:sldId id="281"/>
            <p14:sldId id="263"/>
            <p14:sldId id="264"/>
            <p14:sldId id="265"/>
            <p14:sldId id="266"/>
            <p14:sldId id="291"/>
            <p14:sldId id="292"/>
            <p14:sldId id="267"/>
            <p14:sldId id="268"/>
            <p14:sldId id="293"/>
            <p14:sldId id="269"/>
            <p14:sldId id="270"/>
            <p14:sldId id="271"/>
          </p14:sldIdLst>
        </p14:section>
        <p14:section name="Раздел без заголовка" id="{18197113-D842-464B-863C-B5E26B696426}">
          <p14:sldIdLst>
            <p14:sldId id="273"/>
            <p14:sldId id="274"/>
            <p14:sldId id="275"/>
            <p14:sldId id="276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B42230"/>
    <a:srgbClr val="C00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2" d="100"/>
          <a:sy n="62" d="100"/>
        </p:scale>
        <p:origin x="-2232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CB0C7-C36A-48DE-9F61-DA34FAF8854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8B792-052A-4871-A048-E09A3971F972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gm:t>
    </dgm:pt>
    <dgm:pt modelId="{C6A2F2A6-AB0B-404F-A44D-231DE23E3FBB}" type="parTrans" cxnId="{7C325D84-FCC1-4B98-8D96-8CF31225DCA8}">
      <dgm:prSet/>
      <dgm:spPr/>
      <dgm:t>
        <a:bodyPr/>
        <a:lstStyle/>
        <a:p>
          <a:endParaRPr lang="ru-RU"/>
        </a:p>
      </dgm:t>
    </dgm:pt>
    <dgm:pt modelId="{2F23484D-340F-415A-AC5C-6AD464FC9874}" type="sibTrans" cxnId="{7C325D84-FCC1-4B98-8D96-8CF31225DCA8}">
      <dgm:prSet/>
      <dgm:spPr/>
      <dgm:t>
        <a:bodyPr/>
        <a:lstStyle/>
        <a:p>
          <a:endParaRPr lang="ru-RU"/>
        </a:p>
      </dgm:t>
    </dgm:pt>
    <dgm:pt modelId="{9DAD3908-1660-4240-89F5-1D6C5BCC119A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dirty="0">
            <a:solidFill>
              <a:srgbClr val="002060"/>
            </a:solidFill>
          </a:endParaRPr>
        </a:p>
      </dgm:t>
    </dgm:pt>
    <dgm:pt modelId="{52E47F7A-CB8F-49EB-A230-E1F7194C9800}" type="parTrans" cxnId="{6689D2F0-C38E-4266-B135-7155C6BA7DC9}">
      <dgm:prSet/>
      <dgm:spPr/>
      <dgm:t>
        <a:bodyPr/>
        <a:lstStyle/>
        <a:p>
          <a:endParaRPr lang="ru-RU"/>
        </a:p>
      </dgm:t>
    </dgm:pt>
    <dgm:pt modelId="{FA182865-C65B-4D13-A687-08A6FC8B4860}" type="sibTrans" cxnId="{6689D2F0-C38E-4266-B135-7155C6BA7DC9}">
      <dgm:prSet/>
      <dgm:spPr/>
      <dgm:t>
        <a:bodyPr/>
        <a:lstStyle/>
        <a:p>
          <a:endParaRPr lang="ru-RU"/>
        </a:p>
      </dgm:t>
    </dgm:pt>
    <dgm:pt modelId="{909F90AD-489A-490F-BF5E-AEE39D65417C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gm:t>
    </dgm:pt>
    <dgm:pt modelId="{7C2B4A2C-E93E-4778-9D01-3F74AAC9AC92}" type="parTrans" cxnId="{CD7D5DC6-80A7-4C14-A130-DAB990FC66BC}">
      <dgm:prSet/>
      <dgm:spPr/>
      <dgm:t>
        <a:bodyPr/>
        <a:lstStyle/>
        <a:p>
          <a:endParaRPr lang="ru-RU"/>
        </a:p>
      </dgm:t>
    </dgm:pt>
    <dgm:pt modelId="{B08CD84C-086E-4329-BE4C-8438D55788FC}" type="sibTrans" cxnId="{CD7D5DC6-80A7-4C14-A130-DAB990FC66BC}">
      <dgm:prSet/>
      <dgm:spPr/>
      <dgm:t>
        <a:bodyPr/>
        <a:lstStyle/>
        <a:p>
          <a:endParaRPr lang="ru-RU"/>
        </a:p>
      </dgm:t>
    </dgm:pt>
    <dgm:pt modelId="{FA27890B-CA1B-4E8F-8081-FF7A8B695E35}" type="pres">
      <dgm:prSet presAssocID="{C0DCB0C7-C36A-48DE-9F61-DA34FAF885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637B1F-7961-4C10-BCB6-0FF2E7C4F83B}" type="pres">
      <dgm:prSet presAssocID="{E6D8B792-052A-4871-A048-E09A3971F972}" presName="parentLin" presStyleCnt="0"/>
      <dgm:spPr/>
    </dgm:pt>
    <dgm:pt modelId="{DDBB3496-2319-4F8E-BC5D-59D4D74AEB56}" type="pres">
      <dgm:prSet presAssocID="{E6D8B792-052A-4871-A048-E09A3971F97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DE9DC7C-5529-4DA1-BC75-BB5CDEF01152}" type="pres">
      <dgm:prSet presAssocID="{E6D8B792-052A-4871-A048-E09A3971F972}" presName="parentText" presStyleLbl="node1" presStyleIdx="0" presStyleCnt="3" custScaleX="139447" custScaleY="1109321" custLinFactY="-100000" custLinFactNeighborX="-49280" custLinFactNeighborY="-1163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CFE9C-2584-402C-971C-D6C83D65862F}" type="pres">
      <dgm:prSet presAssocID="{E6D8B792-052A-4871-A048-E09A3971F972}" presName="negativeSpace" presStyleCnt="0"/>
      <dgm:spPr/>
    </dgm:pt>
    <dgm:pt modelId="{C694C9A3-AAF8-4609-B663-9FD8FA6D16AC}" type="pres">
      <dgm:prSet presAssocID="{E6D8B792-052A-4871-A048-E09A3971F972}" presName="childText" presStyleLbl="conFgAcc1" presStyleIdx="0" presStyleCnt="3" custScaleX="100000" custScaleY="86046" custLinFactY="-87113" custLinFactNeighborY="-100000">
        <dgm:presLayoutVars>
          <dgm:bulletEnabled val="1"/>
        </dgm:presLayoutVars>
      </dgm:prSet>
      <dgm:spPr/>
    </dgm:pt>
    <dgm:pt modelId="{F52B034E-5209-46D4-A19B-D2F38694399A}" type="pres">
      <dgm:prSet presAssocID="{2F23484D-340F-415A-AC5C-6AD464FC9874}" presName="spaceBetweenRectangles" presStyleCnt="0"/>
      <dgm:spPr/>
    </dgm:pt>
    <dgm:pt modelId="{F24C9FD7-13B0-4E50-801B-7336708D98EC}" type="pres">
      <dgm:prSet presAssocID="{9DAD3908-1660-4240-89F5-1D6C5BCC119A}" presName="parentLin" presStyleCnt="0"/>
      <dgm:spPr/>
    </dgm:pt>
    <dgm:pt modelId="{82484C5F-0E98-4A60-9AD4-C28B0C5998D6}" type="pres">
      <dgm:prSet presAssocID="{9DAD3908-1660-4240-89F5-1D6C5BCC11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58ADA09-BCB0-46E2-8A2B-3BCDA75E9ACB}" type="pres">
      <dgm:prSet presAssocID="{9DAD3908-1660-4240-89F5-1D6C5BCC119A}" presName="parentText" presStyleLbl="node1" presStyleIdx="1" presStyleCnt="3" custScaleX="150191" custScaleY="998371" custLinFactNeighborX="-72784" custLinFactNeighborY="-380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3AC1B-CBCD-4FCE-A426-DA02793EE576}" type="pres">
      <dgm:prSet presAssocID="{9DAD3908-1660-4240-89F5-1D6C5BCC119A}" presName="negativeSpace" presStyleCnt="0"/>
      <dgm:spPr/>
    </dgm:pt>
    <dgm:pt modelId="{A67E635D-0E89-4005-B131-2AE9E9E93999}" type="pres">
      <dgm:prSet presAssocID="{9DAD3908-1660-4240-89F5-1D6C5BCC119A}" presName="childText" presStyleLbl="conFgAcc1" presStyleIdx="1" presStyleCnt="3" custScaleX="100000" custScaleY="102378" custLinFactY="80337" custLinFactNeighborY="100000">
        <dgm:presLayoutVars>
          <dgm:bulletEnabled val="1"/>
        </dgm:presLayoutVars>
      </dgm:prSet>
      <dgm:spPr/>
    </dgm:pt>
    <dgm:pt modelId="{EEA1C97C-7A75-4AE0-BAF6-FE5DE48ABE70}" type="pres">
      <dgm:prSet presAssocID="{FA182865-C65B-4D13-A687-08A6FC8B4860}" presName="spaceBetweenRectangles" presStyleCnt="0"/>
      <dgm:spPr/>
    </dgm:pt>
    <dgm:pt modelId="{F8761093-CE73-4CA1-9218-A691F1546D92}" type="pres">
      <dgm:prSet presAssocID="{909F90AD-489A-490F-BF5E-AEE39D65417C}" presName="parentLin" presStyleCnt="0"/>
      <dgm:spPr/>
    </dgm:pt>
    <dgm:pt modelId="{8F0F025E-2BAE-4AC5-B83D-B47CE582960C}" type="pres">
      <dgm:prSet presAssocID="{909F90AD-489A-490F-BF5E-AEE39D65417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C10565D-5242-4D0B-8497-376C72D73C63}" type="pres">
      <dgm:prSet presAssocID="{909F90AD-489A-490F-BF5E-AEE39D65417C}" presName="parentText" presStyleLbl="node1" presStyleIdx="2" presStyleCnt="3" custScaleX="139002" custScaleY="1107628" custLinFactY="27542" custLinFactNeighborX="-7471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4ECD0-F20D-4AE1-AEBB-4111B59C35B7}" type="pres">
      <dgm:prSet presAssocID="{909F90AD-489A-490F-BF5E-AEE39D65417C}" presName="negativeSpace" presStyleCnt="0"/>
      <dgm:spPr/>
    </dgm:pt>
    <dgm:pt modelId="{E3479487-D1D6-4422-907A-E6A266228257}" type="pres">
      <dgm:prSet presAssocID="{909F90AD-489A-490F-BF5E-AEE39D65417C}" presName="childText" presStyleLbl="conFgAcc1" presStyleIdx="2" presStyleCnt="3" custScaleY="99998" custLinFactY="164909" custLinFactNeighborY="200000">
        <dgm:presLayoutVars>
          <dgm:bulletEnabled val="1"/>
        </dgm:presLayoutVars>
      </dgm:prSet>
      <dgm:spPr/>
    </dgm:pt>
  </dgm:ptLst>
  <dgm:cxnLst>
    <dgm:cxn modelId="{59ACF07A-012C-4DFC-B6D8-ECD2344EF032}" type="presOf" srcId="{E6D8B792-052A-4871-A048-E09A3971F972}" destId="{DDBB3496-2319-4F8E-BC5D-59D4D74AEB56}" srcOrd="0" destOrd="0" presId="urn:microsoft.com/office/officeart/2005/8/layout/list1"/>
    <dgm:cxn modelId="{7C325D84-FCC1-4B98-8D96-8CF31225DCA8}" srcId="{C0DCB0C7-C36A-48DE-9F61-DA34FAF88544}" destId="{E6D8B792-052A-4871-A048-E09A3971F972}" srcOrd="0" destOrd="0" parTransId="{C6A2F2A6-AB0B-404F-A44D-231DE23E3FBB}" sibTransId="{2F23484D-340F-415A-AC5C-6AD464FC9874}"/>
    <dgm:cxn modelId="{FA582543-76A8-4DC0-8C8D-ABBF9EAC61C3}" type="presOf" srcId="{9DAD3908-1660-4240-89F5-1D6C5BCC119A}" destId="{A58ADA09-BCB0-46E2-8A2B-3BCDA75E9ACB}" srcOrd="1" destOrd="0" presId="urn:microsoft.com/office/officeart/2005/8/layout/list1"/>
    <dgm:cxn modelId="{18533E5E-52F2-4E1C-A32D-D5B7DBBB3B0D}" type="presOf" srcId="{9DAD3908-1660-4240-89F5-1D6C5BCC119A}" destId="{82484C5F-0E98-4A60-9AD4-C28B0C5998D6}" srcOrd="0" destOrd="0" presId="urn:microsoft.com/office/officeart/2005/8/layout/list1"/>
    <dgm:cxn modelId="{6689D2F0-C38E-4266-B135-7155C6BA7DC9}" srcId="{C0DCB0C7-C36A-48DE-9F61-DA34FAF88544}" destId="{9DAD3908-1660-4240-89F5-1D6C5BCC119A}" srcOrd="1" destOrd="0" parTransId="{52E47F7A-CB8F-49EB-A230-E1F7194C9800}" sibTransId="{FA182865-C65B-4D13-A687-08A6FC8B4860}"/>
    <dgm:cxn modelId="{139C230D-20FD-486C-8B86-2B6E61EC97F8}" type="presOf" srcId="{C0DCB0C7-C36A-48DE-9F61-DA34FAF88544}" destId="{FA27890B-CA1B-4E8F-8081-FF7A8B695E35}" srcOrd="0" destOrd="0" presId="urn:microsoft.com/office/officeart/2005/8/layout/list1"/>
    <dgm:cxn modelId="{B6567580-2DDA-48C3-B82C-48ED76D3FD4C}" type="presOf" srcId="{E6D8B792-052A-4871-A048-E09A3971F972}" destId="{ADE9DC7C-5529-4DA1-BC75-BB5CDEF01152}" srcOrd="1" destOrd="0" presId="urn:microsoft.com/office/officeart/2005/8/layout/list1"/>
    <dgm:cxn modelId="{CD7D5DC6-80A7-4C14-A130-DAB990FC66BC}" srcId="{C0DCB0C7-C36A-48DE-9F61-DA34FAF88544}" destId="{909F90AD-489A-490F-BF5E-AEE39D65417C}" srcOrd="2" destOrd="0" parTransId="{7C2B4A2C-E93E-4778-9D01-3F74AAC9AC92}" sibTransId="{B08CD84C-086E-4329-BE4C-8438D55788FC}"/>
    <dgm:cxn modelId="{7D0EEE27-DBD3-47D0-907F-03C07FD6023D}" type="presOf" srcId="{909F90AD-489A-490F-BF5E-AEE39D65417C}" destId="{8F0F025E-2BAE-4AC5-B83D-B47CE582960C}" srcOrd="0" destOrd="0" presId="urn:microsoft.com/office/officeart/2005/8/layout/list1"/>
    <dgm:cxn modelId="{50E08635-E28E-4B93-A17C-7C93208A9066}" type="presOf" srcId="{909F90AD-489A-490F-BF5E-AEE39D65417C}" destId="{8C10565D-5242-4D0B-8497-376C72D73C63}" srcOrd="1" destOrd="0" presId="urn:microsoft.com/office/officeart/2005/8/layout/list1"/>
    <dgm:cxn modelId="{6DD01941-E582-496B-B6D2-5AD2BC018E73}" type="presParOf" srcId="{FA27890B-CA1B-4E8F-8081-FF7A8B695E35}" destId="{11637B1F-7961-4C10-BCB6-0FF2E7C4F83B}" srcOrd="0" destOrd="0" presId="urn:microsoft.com/office/officeart/2005/8/layout/list1"/>
    <dgm:cxn modelId="{AA3E2A6F-5392-4F51-8FB1-5BE002E452D4}" type="presParOf" srcId="{11637B1F-7961-4C10-BCB6-0FF2E7C4F83B}" destId="{DDBB3496-2319-4F8E-BC5D-59D4D74AEB56}" srcOrd="0" destOrd="0" presId="urn:microsoft.com/office/officeart/2005/8/layout/list1"/>
    <dgm:cxn modelId="{AEB11BC7-FF0A-40D7-B33B-22EA8E0E1A63}" type="presParOf" srcId="{11637B1F-7961-4C10-BCB6-0FF2E7C4F83B}" destId="{ADE9DC7C-5529-4DA1-BC75-BB5CDEF01152}" srcOrd="1" destOrd="0" presId="urn:microsoft.com/office/officeart/2005/8/layout/list1"/>
    <dgm:cxn modelId="{A3027295-CD08-422B-8398-14CDD0520241}" type="presParOf" srcId="{FA27890B-CA1B-4E8F-8081-FF7A8B695E35}" destId="{CFACFE9C-2584-402C-971C-D6C83D65862F}" srcOrd="1" destOrd="0" presId="urn:microsoft.com/office/officeart/2005/8/layout/list1"/>
    <dgm:cxn modelId="{DFFAB782-9C5C-464A-96E6-C1FCC03ECE47}" type="presParOf" srcId="{FA27890B-CA1B-4E8F-8081-FF7A8B695E35}" destId="{C694C9A3-AAF8-4609-B663-9FD8FA6D16AC}" srcOrd="2" destOrd="0" presId="urn:microsoft.com/office/officeart/2005/8/layout/list1"/>
    <dgm:cxn modelId="{BD163B3E-0791-4FF0-950D-5EDBE337B64F}" type="presParOf" srcId="{FA27890B-CA1B-4E8F-8081-FF7A8B695E35}" destId="{F52B034E-5209-46D4-A19B-D2F38694399A}" srcOrd="3" destOrd="0" presId="urn:microsoft.com/office/officeart/2005/8/layout/list1"/>
    <dgm:cxn modelId="{9B102424-9532-4280-9674-9027E7071B76}" type="presParOf" srcId="{FA27890B-CA1B-4E8F-8081-FF7A8B695E35}" destId="{F24C9FD7-13B0-4E50-801B-7336708D98EC}" srcOrd="4" destOrd="0" presId="urn:microsoft.com/office/officeart/2005/8/layout/list1"/>
    <dgm:cxn modelId="{FDE3EA44-EAE9-4E11-9BFA-18AD8DEF1F1C}" type="presParOf" srcId="{F24C9FD7-13B0-4E50-801B-7336708D98EC}" destId="{82484C5F-0E98-4A60-9AD4-C28B0C5998D6}" srcOrd="0" destOrd="0" presId="urn:microsoft.com/office/officeart/2005/8/layout/list1"/>
    <dgm:cxn modelId="{699A1B88-07F4-4443-81F0-B29CCDF3B9A8}" type="presParOf" srcId="{F24C9FD7-13B0-4E50-801B-7336708D98EC}" destId="{A58ADA09-BCB0-46E2-8A2B-3BCDA75E9ACB}" srcOrd="1" destOrd="0" presId="urn:microsoft.com/office/officeart/2005/8/layout/list1"/>
    <dgm:cxn modelId="{17F20316-232C-4CD0-B5A0-083B3B0D5A72}" type="presParOf" srcId="{FA27890B-CA1B-4E8F-8081-FF7A8B695E35}" destId="{5C43AC1B-CBCD-4FCE-A426-DA02793EE576}" srcOrd="5" destOrd="0" presId="urn:microsoft.com/office/officeart/2005/8/layout/list1"/>
    <dgm:cxn modelId="{F0C0C7A0-441E-4639-B6F5-3725D79F3F67}" type="presParOf" srcId="{FA27890B-CA1B-4E8F-8081-FF7A8B695E35}" destId="{A67E635D-0E89-4005-B131-2AE9E9E93999}" srcOrd="6" destOrd="0" presId="urn:microsoft.com/office/officeart/2005/8/layout/list1"/>
    <dgm:cxn modelId="{A3D24DEA-B3D3-4CB7-BF26-27B7D67627CF}" type="presParOf" srcId="{FA27890B-CA1B-4E8F-8081-FF7A8B695E35}" destId="{EEA1C97C-7A75-4AE0-BAF6-FE5DE48ABE70}" srcOrd="7" destOrd="0" presId="urn:microsoft.com/office/officeart/2005/8/layout/list1"/>
    <dgm:cxn modelId="{7393F592-A579-4635-BAC5-F36913FAB325}" type="presParOf" srcId="{FA27890B-CA1B-4E8F-8081-FF7A8B695E35}" destId="{F8761093-CE73-4CA1-9218-A691F1546D92}" srcOrd="8" destOrd="0" presId="urn:microsoft.com/office/officeart/2005/8/layout/list1"/>
    <dgm:cxn modelId="{1E9CA446-6D51-4871-B789-14302DFB39F6}" type="presParOf" srcId="{F8761093-CE73-4CA1-9218-A691F1546D92}" destId="{8F0F025E-2BAE-4AC5-B83D-B47CE582960C}" srcOrd="0" destOrd="0" presId="urn:microsoft.com/office/officeart/2005/8/layout/list1"/>
    <dgm:cxn modelId="{79D18557-1CA1-4644-AE74-0D51F6E813B0}" type="presParOf" srcId="{F8761093-CE73-4CA1-9218-A691F1546D92}" destId="{8C10565D-5242-4D0B-8497-376C72D73C63}" srcOrd="1" destOrd="0" presId="urn:microsoft.com/office/officeart/2005/8/layout/list1"/>
    <dgm:cxn modelId="{C452D16D-5E88-4839-AFBF-97B52569E287}" type="presParOf" srcId="{FA27890B-CA1B-4E8F-8081-FF7A8B695E35}" destId="{EAE4ECD0-F20D-4AE1-AEBB-4111B59C35B7}" srcOrd="9" destOrd="0" presId="urn:microsoft.com/office/officeart/2005/8/layout/list1"/>
    <dgm:cxn modelId="{E2CD200F-2CA6-4B51-8FB1-2F27E678B29F}" type="presParOf" srcId="{FA27890B-CA1B-4E8F-8081-FF7A8B695E35}" destId="{E3479487-D1D6-4422-907A-E6A26622825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4C9A3-AAF8-4609-B663-9FD8FA6D16AC}">
      <dsp:nvSpPr>
        <dsp:cNvPr id="0" name=""/>
        <dsp:cNvSpPr/>
      </dsp:nvSpPr>
      <dsp:spPr>
        <a:xfrm>
          <a:off x="0" y="1872207"/>
          <a:ext cx="5832648" cy="1084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9DC7C-5529-4DA1-BC75-BB5CDEF01152}">
      <dsp:nvSpPr>
        <dsp:cNvPr id="0" name=""/>
        <dsp:cNvSpPr/>
      </dsp:nvSpPr>
      <dsp:spPr>
        <a:xfrm>
          <a:off x="144015" y="126010"/>
          <a:ext cx="5543297" cy="1637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sp:txBody>
      <dsp:txXfrm>
        <a:off x="223944" y="205939"/>
        <a:ext cx="5383439" cy="1477499"/>
      </dsp:txXfrm>
    </dsp:sp>
    <dsp:sp modelId="{A67E635D-0E89-4005-B131-2AE9E9E93999}">
      <dsp:nvSpPr>
        <dsp:cNvPr id="0" name=""/>
        <dsp:cNvSpPr/>
      </dsp:nvSpPr>
      <dsp:spPr>
        <a:xfrm>
          <a:off x="0" y="3672407"/>
          <a:ext cx="5832648" cy="1289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ADA09-BCB0-46E2-8A2B-3BCDA75E9ACB}">
      <dsp:nvSpPr>
        <dsp:cNvPr id="0" name=""/>
        <dsp:cNvSpPr/>
      </dsp:nvSpPr>
      <dsp:spPr>
        <a:xfrm>
          <a:off x="72007" y="2088231"/>
          <a:ext cx="5563184" cy="1473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kern="1200" dirty="0">
            <a:solidFill>
              <a:srgbClr val="002060"/>
            </a:solidFill>
          </a:endParaRPr>
        </a:p>
      </dsp:txBody>
      <dsp:txXfrm>
        <a:off x="143942" y="2160166"/>
        <a:ext cx="5419314" cy="1329725"/>
      </dsp:txXfrm>
    </dsp:sp>
    <dsp:sp modelId="{E3479487-D1D6-4422-907A-E6A266228257}">
      <dsp:nvSpPr>
        <dsp:cNvPr id="0" name=""/>
        <dsp:cNvSpPr/>
      </dsp:nvSpPr>
      <dsp:spPr>
        <a:xfrm>
          <a:off x="0" y="5616623"/>
          <a:ext cx="5832648" cy="1259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0565D-5242-4D0B-8497-376C72D73C63}">
      <dsp:nvSpPr>
        <dsp:cNvPr id="0" name=""/>
        <dsp:cNvSpPr/>
      </dsp:nvSpPr>
      <dsp:spPr>
        <a:xfrm>
          <a:off x="72008" y="3888431"/>
          <a:ext cx="5542234" cy="16348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sp:txBody>
      <dsp:txXfrm>
        <a:off x="151815" y="3968238"/>
        <a:ext cx="5382620" cy="1475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0718" y="1052736"/>
            <a:ext cx="6017626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95325"/>
            <a:ext cx="8291264" cy="39498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9524" y="764704"/>
            <a:ext cx="7300908" cy="2952328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портфель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моё портфолио)</a:t>
            </a:r>
            <a: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endParaRPr lang="ru-RU" sz="27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3738" y="5013176"/>
            <a:ext cx="3584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Денисламовой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Алины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Салмановны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1512" y="5730934"/>
            <a:ext cx="2640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Виноградное – 2022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632"/>
            <a:ext cx="677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«Дженнет»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пк\AppData\Local\Microsoft\Windows\Temporary Internet Files\Content.Word\IMG-20220117-WA0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880320" cy="316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к\AppData\Local\Microsoft\Windows\Temporary Internet Files\Content.Word\IMG-20220117-WA0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032720" cy="3318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188640"/>
            <a:ext cx="3672408" cy="648072"/>
          </a:xfrm>
        </p:spPr>
        <p:txBody>
          <a:bodyPr>
            <a:noAutofit/>
          </a:bodyPr>
          <a:lstStyle/>
          <a:p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миссия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251520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 условия для развития детей в соответствии с их возрастными особенностями и склонностями.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55776" y="3140969"/>
            <a:ext cx="3672408" cy="3561980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и творческого потенциала каждого ребенка как субъекта отношений с самим собой, другими детьми, взрослыми и миром; чтобы дети чувствовали себя комфортно, уверенно, чтобы они находили в группе поддержку и взаимопонимание.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 flipH="1">
            <a:off x="5148064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Создать условия для укрепления психофизического здоровья детей. </a:t>
            </a: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98235" y="0"/>
            <a:ext cx="7272808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приоритетные задачи :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77676654"/>
              </p:ext>
            </p:extLst>
          </p:nvPr>
        </p:nvGraphicFramePr>
        <p:xfrm>
          <a:off x="1619672" y="692696"/>
          <a:ext cx="583264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728" y="214290"/>
            <a:ext cx="60878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Педагогические технологии,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B4223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используемые мной в работе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2" name="Document"/>
          <p:cNvSpPr>
            <a:spLocks noEditPoints="1" noChangeArrowheads="1"/>
          </p:cNvSpPr>
          <p:nvPr/>
        </p:nvSpPr>
        <p:spPr bwMode="auto">
          <a:xfrm>
            <a:off x="285720" y="1785926"/>
            <a:ext cx="2428892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Document"/>
          <p:cNvSpPr>
            <a:spLocks noEditPoints="1" noChangeArrowheads="1"/>
          </p:cNvSpPr>
          <p:nvPr/>
        </p:nvSpPr>
        <p:spPr bwMode="auto">
          <a:xfrm>
            <a:off x="428596" y="314324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проблемного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Document"/>
          <p:cNvSpPr>
            <a:spLocks noEditPoints="1" noChangeArrowheads="1"/>
          </p:cNvSpPr>
          <p:nvPr/>
        </p:nvSpPr>
        <p:spPr bwMode="auto">
          <a:xfrm>
            <a:off x="428596" y="442913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Личностно-ориентированные технологии.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5" name="Document"/>
          <p:cNvSpPr>
            <a:spLocks noEditPoints="1" noChangeArrowheads="1"/>
          </p:cNvSpPr>
          <p:nvPr/>
        </p:nvSpPr>
        <p:spPr bwMode="auto">
          <a:xfrm>
            <a:off x="3357554" y="157161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проектного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Document"/>
          <p:cNvSpPr>
            <a:spLocks noEditPoints="1" noChangeArrowheads="1"/>
          </p:cNvSpPr>
          <p:nvPr/>
        </p:nvSpPr>
        <p:spPr bwMode="auto">
          <a:xfrm>
            <a:off x="6072198" y="171448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Воспитательные технологии.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Document"/>
          <p:cNvSpPr>
            <a:spLocks noEditPoints="1" noChangeArrowheads="1"/>
          </p:cNvSpPr>
          <p:nvPr/>
        </p:nvSpPr>
        <p:spPr bwMode="auto">
          <a:xfrm>
            <a:off x="3286116" y="278605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Игровые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Document"/>
          <p:cNvSpPr>
            <a:spLocks noEditPoints="1" noChangeArrowheads="1"/>
          </p:cNvSpPr>
          <p:nvPr/>
        </p:nvSpPr>
        <p:spPr bwMode="auto">
          <a:xfrm>
            <a:off x="3286116" y="407194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Document"/>
          <p:cNvSpPr>
            <a:spLocks noEditPoints="1" noChangeArrowheads="1"/>
          </p:cNvSpPr>
          <p:nvPr/>
        </p:nvSpPr>
        <p:spPr bwMode="auto">
          <a:xfrm>
            <a:off x="3357554" y="5429264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Учебно-воспитательные технологии.</a:t>
            </a:r>
          </a:p>
        </p:txBody>
      </p:sp>
      <p:sp>
        <p:nvSpPr>
          <p:cNvPr id="20490" name="Document"/>
          <p:cNvSpPr>
            <a:spLocks noEditPoints="1" noChangeArrowheads="1"/>
          </p:cNvSpPr>
          <p:nvPr/>
        </p:nvSpPr>
        <p:spPr bwMode="auto">
          <a:xfrm>
            <a:off x="6143636" y="3071810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Психолого-педагогические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Document"/>
          <p:cNvSpPr>
            <a:spLocks noEditPoints="1" noChangeArrowheads="1"/>
          </p:cNvSpPr>
          <p:nvPr/>
        </p:nvSpPr>
        <p:spPr bwMode="auto">
          <a:xfrm>
            <a:off x="6072198" y="4429132"/>
            <a:ext cx="2286016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Организационно-технологические 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7170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пк\AppData\Local\Microsoft\Windows\Temporary Internet Files\Content.Word\IMG-20220122-WA00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6" y="404664"/>
            <a:ext cx="230505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пк\AppData\Local\Microsoft\Windows\Temporary Internet Files\Content.Word\IMG-20220122-WA006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646908"/>
            <a:ext cx="3000396" cy="2424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пк\AppData\Local\Microsoft\Windows\Temporary Internet Files\Content.Word\IMG-20220122-WA00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81" y="3789040"/>
            <a:ext cx="2686140" cy="2602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пк\AppData\Local\Microsoft\Windows\Temporary Internet Files\Content.Word\IMG-20220122-WA0070 - копи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8999"/>
            <a:ext cx="2846120" cy="2304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81" y="646908"/>
            <a:ext cx="2614131" cy="263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08" y="3071809"/>
            <a:ext cx="2520280" cy="244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8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5516" y="116632"/>
            <a:ext cx="8460940" cy="792088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79513" y="908720"/>
            <a:ext cx="8496943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(заседаниях МО, педсоветах, конференциях, семинарах, консультациях и т.д.).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собственного педагогического опыта.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смотрах - конкурсах, выставках ДОУ, акциях.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публикации.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2643174" y="5429264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МО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«Художественно - эстетическое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развитие дошкольников в условиях ДОУ»  Открытое занятие  в старшей группе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«Гжельская роспись» 2021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200" b="1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11" name="Рисунок 10" descr="C:\Users\пк\AppData\Local\Microsoft\Windows\Temporary Internet Files\Content.Word\IMG-20220122-WA00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956">
            <a:off x="6309844" y="2713066"/>
            <a:ext cx="2502716" cy="2368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пк\AppData\Local\Microsoft\Windows\Temporary Internet Files\Content.Word\IMG-20220122-WA005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689">
            <a:off x="389411" y="2559641"/>
            <a:ext cx="2327404" cy="2553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пк\AppData\Local\Microsoft\Windows\Temporary Internet Files\Content.Word\IMG-20220122-WA00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234213"/>
            <a:ext cx="2592289" cy="2418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/>
        </p:nvSpPr>
        <p:spPr>
          <a:xfrm>
            <a:off x="2153412" y="284041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Самые веселые ребята.</a:t>
            </a:r>
          </a:p>
          <a:p>
            <a:pPr marL="449580" algn="ctr"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Выпускной 2021 год «Чебурашки»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2562685" cy="22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85836"/>
            <a:ext cx="2839261" cy="25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651448" cy="227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4" y="3686152"/>
            <a:ext cx="2942996" cy="219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62186"/>
            <a:ext cx="2520280" cy="26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93" y="4077072"/>
            <a:ext cx="290853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3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работы»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42844" y="1071546"/>
            <a:ext cx="8715436" cy="3071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Одним из популярных и увлекательных направлений в дошкольном воспитании является театрализованная деятельность.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Это хорошая возможность раскрытия творческого потенциала ребёнка, воспитание творческой направленности  личности. Дети учатся замечать в окружающем мире интересные идеи, воплощать их. У них развивается творческое воображение, ассоциативное мышление, речь.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Театрализованная деятельность помогает ребёнку преодолеть робость, неуверенность в себе, застенчивость.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Таким образом, театр помогает ребёнку развиваться всесторонне.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Поэтому возникла идея – создание системы педагогических мероприятий по развитию речи детей дошкольного возраста через театрализованную деятельность.</a:t>
            </a:r>
          </a:p>
          <a:p>
            <a:r>
              <a:rPr lang="ru-RU" sz="1600" dirty="0"/>
              <a:t> 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9" name="Рисунок 8" descr="C:\Users\пк\AppData\Local\Microsoft\Windows\Temporary Internet Files\Content.Word\IMG-20220122-WA01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757">
            <a:off x="3136480" y="4088727"/>
            <a:ext cx="2617534" cy="219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пк\AppData\Local\Microsoft\Windows\Temporary Internet Files\Content.Word\20200218_101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10" y="4437112"/>
            <a:ext cx="261338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756476"/>
            <a:ext cx="2484940" cy="198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1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/>
        </p:nvSpPr>
        <p:spPr>
          <a:xfrm>
            <a:off x="285720" y="188640"/>
            <a:ext cx="407196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Участие в конкурсе «Золотая Осень»</a:t>
            </a:r>
            <a:endParaRPr lang="ru-RU" sz="1600" b="1" dirty="0">
              <a:solidFill>
                <a:schemeClr val="bg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Times New Roman"/>
              </a:rPr>
              <a:t>2021г.</a:t>
            </a: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5324945" y="3319347"/>
            <a:ext cx="350046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Утренник 8 Марта</a:t>
            </a:r>
          </a:p>
          <a:p>
            <a:pPr marL="449580" algn="ctr"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 старшей группе «Чебурашки»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5004048" y="279733"/>
            <a:ext cx="328614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«Дружно мы весну встречаем».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91113"/>
            <a:ext cx="2741239" cy="203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24" y="1291113"/>
            <a:ext cx="2504930" cy="249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665" y="757443"/>
            <a:ext cx="2424336" cy="271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56" y="4320888"/>
            <a:ext cx="2956151" cy="243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20" y="4077072"/>
            <a:ext cx="2848238" cy="243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3293" y="3457197"/>
            <a:ext cx="2232818" cy="227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детей и родителей</a:t>
            </a:r>
          </a:p>
        </p:txBody>
      </p:sp>
      <p:pic>
        <p:nvPicPr>
          <p:cNvPr id="15" name="Рисунок 14" descr="C:\Users\пк\AppData\Local\Microsoft\Windows\Temporary Internet Files\Content.Word\IMG-20220122-WA01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13" y="1257858"/>
            <a:ext cx="2544923" cy="202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Users\пк\AppData\Local\Microsoft\Windows\Temporary Internet Files\Content.Word\IMG-20220122-WA01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81128"/>
            <a:ext cx="2371725" cy="2144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:\Users\пк\AppData\Local\Microsoft\Windows\Temporary Internet Files\Content.Word\IMG-20220122-WA01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448">
            <a:off x="448499" y="4296750"/>
            <a:ext cx="2228850" cy="2254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C:\Users\пк\AppData\Local\Microsoft\Windows\Temporary Internet Files\Content.Word\IMG-20220122-WA01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257858"/>
            <a:ext cx="2403980" cy="224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C:\Users\пк\AppData\Local\Microsoft\Windows\Temporary Internet Files\Content.Word\IMG-20220122-WA01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7858"/>
            <a:ext cx="2417440" cy="1595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C:\Users\пк\AppData\Local\Microsoft\Windows\Temporary Internet Files\Content.Word\IMG-20220122-WA01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12" y="4221088"/>
            <a:ext cx="2688939" cy="2504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-214346" y="214290"/>
            <a:ext cx="3643370" cy="87673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9" y="1500175"/>
            <a:ext cx="3025476" cy="348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2304256" cy="257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98" y="-5894"/>
            <a:ext cx="2771353" cy="257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573016"/>
            <a:ext cx="2736304" cy="296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98" y="3429000"/>
            <a:ext cx="258708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2"/>
          <p:cNvSpPr>
            <a:spLocks noGrp="1"/>
          </p:cNvSpPr>
          <p:nvPr>
            <p:ph type="title"/>
          </p:nvPr>
        </p:nvSpPr>
        <p:spPr>
          <a:xfrm>
            <a:off x="2195736" y="-243408"/>
            <a:ext cx="4104456" cy="934292"/>
          </a:xfrm>
        </p:spPr>
        <p:txBody>
          <a:bodyPr>
            <a:normAutofit/>
          </a:bodyPr>
          <a:lstStyle/>
          <a:p>
            <a:r>
              <a:rPr lang="ru-RU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55374" y="476672"/>
            <a:ext cx="8568952" cy="6192688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«Курсы повышение квалификации»</a:t>
            </a:r>
            <a:endParaRPr lang="ru-RU" sz="2800" b="1" dirty="0" smtClean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Радел 3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«Документы»</a:t>
            </a:r>
          </a:p>
          <a:p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</a:t>
            </a:r>
            <a:r>
              <a:rPr lang="ru-RU" sz="2800" b="1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 «Я воспитатель»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</a:t>
            </a:r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                   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</a:t>
            </a:r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         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«Общественная деятельность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10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работы по самообразованию»</a:t>
            </a: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11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endParaRPr lang="ru-RU" sz="2800" b="1" dirty="0" smtClean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619673" y="980729"/>
            <a:ext cx="51845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                       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49580"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8" name="Заголовок 2"/>
          <p:cNvSpPr>
            <a:spLocks noGrp="1"/>
          </p:cNvSpPr>
          <p:nvPr/>
        </p:nvSpPr>
        <p:spPr>
          <a:xfrm>
            <a:off x="4786314" y="1137332"/>
            <a:ext cx="3286148" cy="1559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Мастер класс для педагогов </a:t>
            </a:r>
            <a:r>
              <a:rPr lang="ru-RU" sz="1600" b="1" dirty="0" smtClean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Нетрадиционная техника рисовани</a:t>
            </a:r>
            <a:r>
              <a:rPr lang="ru-RU" sz="1600" b="1" dirty="0" smtClean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я  тема:</a:t>
            </a: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b="1" dirty="0" err="1" smtClean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Ниткография</a:t>
            </a:r>
            <a:r>
              <a:rPr lang="ru-RU" sz="1600" b="1" dirty="0" smtClean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1600" b="1" dirty="0" smtClean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2021 </a:t>
            </a: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г.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456384" cy="27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09" y="3007782"/>
            <a:ext cx="3284924" cy="303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40403"/>
            <a:ext cx="2982419" cy="290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5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4979643" y="548680"/>
            <a:ext cx="3286148" cy="1027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Открытое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занятие</a:t>
            </a: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Сохрани свое здоровье»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                   </a:t>
            </a:r>
            <a:r>
              <a:rPr lang="ru-RU" sz="20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средняя гр. 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«Чебурашки» 2020 </a:t>
            </a:r>
            <a:r>
              <a:rPr lang="ru-RU" sz="20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г.</a:t>
            </a:r>
            <a:endParaRPr lang="ru-RU" sz="20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10445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02" y="2564904"/>
            <a:ext cx="440559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5052137" y="116632"/>
            <a:ext cx="3643338" cy="853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Спортивный праздник </a:t>
            </a:r>
            <a:endParaRPr lang="ru-RU" b="1" dirty="0" smtClean="0">
              <a:solidFill>
                <a:schemeClr val="bg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День бега» </a:t>
            </a: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в</a:t>
            </a: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Старшей группе «Чебурашки»</a:t>
            </a:r>
            <a:endParaRPr lang="ru-RU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Заголовок 2"/>
          <p:cNvSpPr>
            <a:spLocks noGrp="1"/>
          </p:cNvSpPr>
          <p:nvPr/>
        </p:nvSpPr>
        <p:spPr>
          <a:xfrm>
            <a:off x="142844" y="285728"/>
            <a:ext cx="364333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Экскурсия 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- путешествие  </a:t>
            </a:r>
            <a:endParaRPr lang="ru-RU" b="1" dirty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«Чем богата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весна</a:t>
            </a: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» 2021г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0984"/>
            <a:ext cx="3716688" cy="23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1" y="3864204"/>
            <a:ext cx="3846856" cy="249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87" y="1257272"/>
            <a:ext cx="3372988" cy="273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3384376" cy="24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/>
        </p:nvSpPr>
        <p:spPr>
          <a:xfrm>
            <a:off x="2776638" y="-260005"/>
            <a:ext cx="385765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«Уроки  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безопасности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»  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7884" y="158616"/>
            <a:ext cx="2902914" cy="378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60" y="3717033"/>
            <a:ext cx="3950696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6" y="3717032"/>
            <a:ext cx="3781871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9633" y="72225"/>
            <a:ext cx="2746903" cy="395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520280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86849" y="2528900"/>
            <a:ext cx="4032449" cy="28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6441" y="2960948"/>
            <a:ext cx="40324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6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7798" y="1397178"/>
            <a:ext cx="3793579" cy="269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3459" y="1242663"/>
            <a:ext cx="385764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3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576" y="260647"/>
            <a:ext cx="28803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72963"/>
            <a:ext cx="3738464" cy="290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77568"/>
            <a:ext cx="6120680" cy="279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2735" y="144527"/>
            <a:ext cx="6718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«Духовно-нравственное воспитание»</a:t>
            </a:r>
          </a:p>
        </p:txBody>
      </p:sp>
    </p:spTree>
    <p:extLst>
      <p:ext uri="{BB962C8B-B14F-4D97-AF65-F5344CB8AC3E}">
        <p14:creationId xmlns:p14="http://schemas.microsoft.com/office/powerpoint/2010/main" val="28813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1"/>
            <a:ext cx="3945890" cy="284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1"/>
            <a:ext cx="3888432" cy="28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861048"/>
            <a:ext cx="394589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8575"/>
            <a:ext cx="3888432" cy="281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9952"/>
            <a:ext cx="7599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«Мои работы по самообразованию»</a:t>
            </a:r>
          </a:p>
        </p:txBody>
      </p:sp>
    </p:spTree>
    <p:extLst>
      <p:ext uri="{BB962C8B-B14F-4D97-AF65-F5344CB8AC3E}">
        <p14:creationId xmlns:p14="http://schemas.microsoft.com/office/powerpoint/2010/main" val="14952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87" y="-171400"/>
            <a:ext cx="39258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831654"/>
            <a:ext cx="4088904" cy="297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499992" cy="29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49999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3982976"/>
            <a:ext cx="4086200" cy="275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1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2786050" y="1071546"/>
            <a:ext cx="281173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714348" y="2357430"/>
            <a:ext cx="7358114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680"/>
            <a:ext cx="4213893" cy="309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14194"/>
            <a:ext cx="4176464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99" y="3914194"/>
            <a:ext cx="4070978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00" y="692696"/>
            <a:ext cx="4070978" cy="31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3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1"/>
          <p:cNvSpPr>
            <a:spLocks noGrp="1"/>
          </p:cNvSpPr>
          <p:nvPr>
            <p:ph sz="half" idx="1"/>
          </p:nvPr>
        </p:nvSpPr>
        <p:spPr>
          <a:xfrm>
            <a:off x="214282" y="908720"/>
            <a:ext cx="8715436" cy="525658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Ф.И.О.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Денисламова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Салмановна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03.10.1988 г.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 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 «Грозненский педагогический колледж»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 4 месяцев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 4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в данном учреждении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 4 месяцев</a:t>
            </a: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0"/>
          <p:cNvSpPr>
            <a:spLocks noGrp="1"/>
          </p:cNvSpPr>
          <p:nvPr>
            <p:ph type="title"/>
          </p:nvPr>
        </p:nvSpPr>
        <p:spPr>
          <a:xfrm>
            <a:off x="1610748" y="260648"/>
            <a:ext cx="576064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27413" y="4129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1428728" y="1000108"/>
            <a:ext cx="6429420" cy="3714776"/>
          </a:xfrm>
        </p:spPr>
        <p:txBody>
          <a:bodyPr>
            <a:noAutofit/>
          </a:bodyPr>
          <a:lstStyle/>
          <a:p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41971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785786" y="1357298"/>
            <a:ext cx="7746654" cy="4517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*2018 г. ООО «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Ресс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Эко» по программе «Обучение навыкам оказания первой помощи пострадавшим».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*2018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«Чеченский государственный педагогический университет» по программе «Организация образовательного процесса для детей раннего возраста (0-3 лет) в условиях реализации ФГОС ДО».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*2020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«Центр инновационного образования и воспитания» по программе «Основы обеспечения информационной безопасности детей».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ООО «Центр инновационного образования и воспитания» по программе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«Обработка персональных данных в образовательных организациях» в объеме 17 часов.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*2020 г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ООО «Центр инновационного образования и воспитания» по программе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и развитие педагогической ИКТ – компетентности в соответствии с требованием ФГОС и профессионального стандарта» в объеме 66 часов.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*2021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ООО «Центр инновационного образования и воспитания» по программе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гриппа и острых респираторных вирусных инфекций, в том числе новой 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COVID –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19)» в объеме 36 часов.</a:t>
            </a:r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0"/>
          <p:cNvSpPr>
            <a:spLocks noGrp="1"/>
          </p:cNvSpPr>
          <p:nvPr>
            <p:ph type="title"/>
          </p:nvPr>
        </p:nvSpPr>
        <p:spPr>
          <a:xfrm>
            <a:off x="1763688" y="642918"/>
            <a:ext cx="5760640" cy="48182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«Курсы повышения квалификации</a:t>
            </a:r>
            <a:r>
              <a:rPr lang="ru-RU" sz="4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к\AppData\Local\Microsoft\Windows\Temporary Internet Files\Content.Word\IMG-20220117-WA00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248472" cy="266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пк\AppData\Local\Microsoft\Windows\Temporary Internet Files\Content.Word\IMG-20220117-WA00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504">
            <a:off x="775756" y="3729579"/>
            <a:ext cx="3472810" cy="235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пк\AppData\Local\Microsoft\Windows\Temporary Internet Files\Content.Word\IMG-20220117-WA00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786">
            <a:off x="5209448" y="3837240"/>
            <a:ext cx="3552342" cy="239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42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пк\AppData\Local\Microsoft\Windows\Temporary Internet Files\Content.Word\20220121_1708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914"/>
            <a:ext cx="2790825" cy="2536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пк\AppData\Local\Microsoft\Windows\Temporary Internet Files\Content.Word\20220121_1709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600" y="3501008"/>
            <a:ext cx="2705100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пк\AppData\Local\Microsoft\Windows\Temporary Internet Files\Content.Word\20220121_1711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7"/>
            <a:ext cx="2587177" cy="2126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пк\AppData\Local\Microsoft\Windows\Temporary Internet Files\Content.Word\20220121_1717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600" y="172914"/>
            <a:ext cx="2499568" cy="2393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пк\AppData\Local\Microsoft\Windows\Temporary Internet Files\Content.Word\20220121_1717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7"/>
            <a:ext cx="2232248" cy="1944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пк\AppData\Local\Microsoft\Windows\Temporary Internet Files\Content.Word\20220121_17185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2915"/>
            <a:ext cx="2314575" cy="2536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33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31839" y="1018595"/>
            <a:ext cx="4608513" cy="1131887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03453" y="437367"/>
            <a:ext cx="611188" cy="608013"/>
            <a:chOff x="579" y="1386"/>
            <a:chExt cx="385" cy="383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16" name="Text Box 15"/>
          <p:cNvSpPr txBox="1">
            <a:spLocks noChangeArrowheads="1"/>
          </p:cNvSpPr>
          <p:nvPr/>
        </p:nvSpPr>
        <p:spPr bwMode="gray">
          <a:xfrm>
            <a:off x="636992" y="5062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916508" y="2552448"/>
            <a:ext cx="4671716" cy="1740648"/>
            <a:chOff x="720" y="1392"/>
            <a:chExt cx="4058" cy="480"/>
          </a:xfrm>
        </p:grpSpPr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0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089803" y="2116421"/>
            <a:ext cx="611188" cy="608013"/>
            <a:chOff x="579" y="1386"/>
            <a:chExt cx="385" cy="383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25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29" name="Text Box 28"/>
          <p:cNvSpPr txBox="1">
            <a:spLocks noChangeArrowheads="1"/>
          </p:cNvSpPr>
          <p:nvPr/>
        </p:nvSpPr>
        <p:spPr bwMode="gray">
          <a:xfrm>
            <a:off x="1197753" y="2178334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211960" y="5012042"/>
            <a:ext cx="4354099" cy="990600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875793" y="4372322"/>
            <a:ext cx="611188" cy="608013"/>
            <a:chOff x="579" y="1386"/>
            <a:chExt cx="385" cy="383"/>
          </a:xfrm>
        </p:grpSpPr>
        <p:sp>
          <p:nvSpPr>
            <p:cNvPr id="36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1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42" name="Text Box 41"/>
          <p:cNvSpPr txBox="1">
            <a:spLocks noChangeArrowheads="1"/>
          </p:cNvSpPr>
          <p:nvPr/>
        </p:nvSpPr>
        <p:spPr bwMode="gray">
          <a:xfrm>
            <a:off x="1990887" y="443615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white">
          <a:xfrm>
            <a:off x="3131840" y="1162615"/>
            <a:ext cx="475111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Пускай мне не суждено совершить      подвиг, но я горжусь тем, что люди мне  доверили самое дорогое – своих детей!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white">
          <a:xfrm>
            <a:off x="2086137" y="2686929"/>
            <a:ext cx="486212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Дела? Проблемы? Все пустое! Душа ребенка – вот святое! Цветок в душе еще так мал! Успей полить, чтоб не завял!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white">
          <a:xfrm>
            <a:off x="2605223" y="4414719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жизненное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white">
          <a:xfrm>
            <a:off x="1168850" y="495375"/>
            <a:ext cx="45731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педагогическое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white">
          <a:xfrm>
            <a:off x="4222690" y="4956522"/>
            <a:ext cx="5037479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«Пришла в детский сад – улыбнись</a:t>
            </a:r>
          </a:p>
          <a:p>
            <a:pPr eaLnBrk="0" hangingPunct="0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пороге! Все, что ты отдаешь, получаешь обратно в итоге!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1825372" y="2107143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856" y="188640"/>
            <a:ext cx="4248472" cy="57606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n>
                  <a:solidFill>
                    <a:srgbClr val="C0041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3200" dirty="0" smtClean="0">
                <a:ln>
                  <a:solidFill>
                    <a:srgbClr val="C0041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воспитатель» </a:t>
            </a:r>
            <a:endParaRPr lang="ru-RU" sz="3200" dirty="0">
              <a:ln>
                <a:solidFill>
                  <a:srgbClr val="C0041F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1124744"/>
            <a:ext cx="6120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4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36712"/>
            <a:ext cx="8496944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Свое эссе  хочу начать слов из песни Р. Рождественского «Наши дети».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                                            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Детям отдаём мы всё на свете,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Отдаём от сердца не взаймы.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Лишь бы только дети, наши дети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Были бы людьми, стали бы людьми…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        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Какие высокие, но правильные слова! Как бы всем нам взрослым, педагогам,  хотелось, чтобы наши дошколята выросли людьми.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свете есть тысячи профессий, все они нужные и интересные. Но каждый человек должен избрать ту, которая наиболее соответствует его природным способностям и наклонностям, т.е. найти свое призвание. Я очень люблю детей и мечтала работать там, где дети. Считала, что среди множества различных профессий на земле, эта профессия — самая интересная и привлекательная.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Каждое утро я прихожу в детский сад, открываю группу, расставляю игрушки… Я полна ожидания детей, их искренних улыбок и весёлых криков, потому что у них есть возможность порезвиться, поиграть, и даже побаловаться. Моя жизнь стала активная, насыщенная, творческая, она приносит мне радость. И хочется работать, искать что-то новое. И я придумываю интересные сюжеты, играю смешные роли, сочиняю увлекательные сценарии, создаю необычные пособия для того, чтобы не пропадала детская вера в меня как в друга – друга старшего, желающего им только добра.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мой взгляд, есть огромный плюс в профессии воспитателя, выделяющий ее из всех других, – возможность прожить детство многократно. Это даёт ощущение вечной молодости.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/>
              <a:t> </a:t>
            </a:r>
          </a:p>
          <a:p>
            <a:r>
              <a:rPr lang="ru-RU" sz="1050" dirty="0"/>
              <a:t> </a:t>
            </a:r>
          </a:p>
          <a:p>
            <a:r>
              <a:rPr lang="ru-RU" sz="105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69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131840" y="4580002"/>
            <a:ext cx="5184576" cy="2017349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47" name="Прямоугольник 46"/>
          <p:cNvSpPr/>
          <p:nvPr/>
        </p:nvSpPr>
        <p:spPr>
          <a:xfrm>
            <a:off x="2267743" y="420684"/>
            <a:ext cx="67873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же удивительная это профессия –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! Работа с детьми дает возможность проявить человеку все самое хорошее, что в нем заложено, все его скрытые и явные способности. Кто-то хочет быть певцом, да голос не тот; мечтает быть актером, но не решается; думает о славе художника, но способностей нет…. А в детском саду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может реализовать все свои желания: и петь, и танцевать, и рисовать, и быть артистом! Ну вот какой народный артист может похвастаться двумя ролями в течение двух часов! А я могу быть на одном утреннике Кикиморой, а на другом – Снегурочкой! И всегда я найду самых благодарных зрителей, самых независимых судей – в лице своих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воспитанников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Возможно, мне не суждено совершить подвиг, сделать великое открытие, - мне это и не важно. Мне важно, что люди доверили мне самое дорогое, что у них есть — своих детей, которые вырастут и непременно станут добрыми,  умными, счастливыми, а кто-то из них может быть станет знаменитым и даже совершит подвиг. А я буду знать, что в этом есть и моя заслуга, так как я наполнила сосуд каждого своего воспитанника своим трудом, любовью, частичкой души и сердца.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Я уверена: чем больше будет увлеченных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воспитателей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талантливых учителей, мудрых педагогов, тем совершеннее и грамотнее будет мир. А педагогика – это одна из самых сложных и замечательных наук, в которой еще очень много непознанного, неоткрытого и удивительного, позволяющего творить, созидать и чувствовать удовлетворение от своего любимого дела!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Люби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! Цени Свое призванье! И назначением своим гордись! Я так считаю: Воспитатель –это звание, через него проходит маленькая жизнь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3907746" y="4410725"/>
            <a:ext cx="33123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white">
          <a:xfrm>
            <a:off x="3347864" y="4860054"/>
            <a:ext cx="230425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 smtClean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 smtClean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Самокритичность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51" name="Text Box 44"/>
          <p:cNvSpPr txBox="1">
            <a:spLocks noChangeArrowheads="1"/>
          </p:cNvSpPr>
          <p:nvPr/>
        </p:nvSpPr>
        <p:spPr bwMode="white">
          <a:xfrm>
            <a:off x="5472583" y="4858398"/>
            <a:ext cx="266429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 smtClean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 smtClean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Сострадание</a:t>
            </a: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ладить с людьми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Целеустремлённость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Энтузиазм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pic>
        <p:nvPicPr>
          <p:cNvPr id="13" name="Рисунок 12" descr="C:\Users\пк\AppData\Local\Microsoft\Windows\Temporary Internet Files\Content.Word\IMG-20220122-WA00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6" y="420684"/>
            <a:ext cx="1995352" cy="2077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пк\AppData\Local\Microsoft\Windows\Temporary Internet Files\Content.Word\IMG-20220122-WA00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6" y="2929551"/>
            <a:ext cx="1995352" cy="1955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7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185873c2f9bd6e54bdd9b968742bc5f73a5a91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</TotalTime>
  <Words>849</Words>
  <Application>Microsoft Office PowerPoint</Application>
  <PresentationFormat>Экран (4:3)</PresentationFormat>
  <Paragraphs>146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Педагогический                      портфель                         ( моё портфолио) </vt:lpstr>
      <vt:lpstr>Содержание</vt:lpstr>
      <vt:lpstr>«Визитная карточка» </vt:lpstr>
      <vt:lpstr>«Курсы повышения квалификации» </vt:lpstr>
      <vt:lpstr>Презентация PowerPoint</vt:lpstr>
      <vt:lpstr>Презентация PowerPoint</vt:lpstr>
      <vt:lpstr>Презентация PowerPoint</vt:lpstr>
      <vt:lpstr>Эссе «Я – воспитатель» </vt:lpstr>
      <vt:lpstr>Презентация PowerPoint</vt:lpstr>
      <vt:lpstr>Моя миссия</vt:lpstr>
      <vt:lpstr>Презентация PowerPoint</vt:lpstr>
      <vt:lpstr>Презентация PowerPoint</vt:lpstr>
      <vt:lpstr>Презентация PowerPoint</vt:lpstr>
      <vt:lpstr>«Методическая деятельность»</vt:lpstr>
      <vt:lpstr>Презентация PowerPoint</vt:lpstr>
      <vt:lpstr>«Опыт работы»</vt:lpstr>
      <vt:lpstr>Презентация PowerPoint</vt:lpstr>
      <vt:lpstr>Творческие работы детей и родителей</vt:lpstr>
      <vt:lpstr>Мои  сертификаты</vt:lpstr>
      <vt:lpstr>«Педагогическая копилка»</vt:lpstr>
      <vt:lpstr>Презентация PowerPoint</vt:lpstr>
      <vt:lpstr>Презентация PowerPoint</vt:lpstr>
      <vt:lpstr>Презентация PowerPoint</vt:lpstr>
      <vt:lpstr>«Достижения педагога»</vt:lpstr>
      <vt:lpstr>Презентация PowerPoint</vt:lpstr>
      <vt:lpstr>Презентация PowerPoint</vt:lpstr>
      <vt:lpstr>Презентация PowerPoint</vt:lpstr>
      <vt:lpstr>Презентация PowerPoint</vt:lpstr>
      <vt:lpstr>«Мои коллеги» </vt:lpstr>
      <vt:lpstr>Спасибо за внимание.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 на воде</dc:title>
  <dc:creator>obstinate</dc:creator>
  <dc:description>Шаблон презентации с сайта https://presentation-creation.ru/</dc:description>
  <cp:lastModifiedBy>пк</cp:lastModifiedBy>
  <cp:revision>441</cp:revision>
  <dcterms:created xsi:type="dcterms:W3CDTF">2018-02-25T09:09:03Z</dcterms:created>
  <dcterms:modified xsi:type="dcterms:W3CDTF">2022-02-07T07:32:10Z</dcterms:modified>
</cp:coreProperties>
</file>